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836" r:id="rId8"/>
    <p:sldId id="1800" r:id="rId9"/>
    <p:sldId id="1922" r:id="rId10"/>
    <p:sldId id="2059" r:id="rId11"/>
    <p:sldId id="2115" r:id="rId12"/>
    <p:sldId id="1909" r:id="rId13"/>
    <p:sldId id="2116" r:id="rId14"/>
    <p:sldId id="1910" r:id="rId15"/>
    <p:sldId id="2113" r:id="rId16"/>
    <p:sldId id="2114" r:id="rId17"/>
    <p:sldId id="2068" r:id="rId18"/>
    <p:sldId id="1923" r:id="rId19"/>
    <p:sldId id="2119" r:id="rId20"/>
    <p:sldId id="2102" r:id="rId21"/>
    <p:sldId id="2103" r:id="rId22"/>
    <p:sldId id="1782" r:id="rId23"/>
    <p:sldId id="1785" r:id="rId24"/>
    <p:sldId id="1787" r:id="rId25"/>
    <p:sldId id="1801" r:id="rId26"/>
    <p:sldId id="1806" r:id="rId27"/>
    <p:sldId id="1805" r:id="rId28"/>
    <p:sldId id="1811" r:id="rId29"/>
    <p:sldId id="1808" r:id="rId30"/>
    <p:sldId id="2117" r:id="rId31"/>
    <p:sldId id="2112" r:id="rId32"/>
    <p:sldId id="1873"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25" autoAdjust="0"/>
    <p:restoredTop sz="96291" autoAdjust="0"/>
  </p:normalViewPr>
  <p:slideViewPr>
    <p:cSldViewPr showGuides="1">
      <p:cViewPr varScale="1">
        <p:scale>
          <a:sx n="117" d="100"/>
          <a:sy n="117" d="100"/>
        </p:scale>
        <p:origin x="208" y="23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17</a:t>
            </a:fld>
            <a:endParaRPr lang="zh-CN" altLang="en-US"/>
          </a:p>
        </p:txBody>
      </p:sp>
    </p:spTree>
    <p:extLst>
      <p:ext uri="{BB962C8B-B14F-4D97-AF65-F5344CB8AC3E}">
        <p14:creationId xmlns:p14="http://schemas.microsoft.com/office/powerpoint/2010/main" val="72179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自动分割你的数据，并将作业订单（</a:t>
            </a:r>
            <a:r>
              <a:rPr lang="en-US" altLang="zh-CN" sz="1600" b="0" i="0" kern="1200" dirty="0">
                <a:solidFill>
                  <a:schemeClr val="tx1"/>
                </a:solidFill>
                <a:effectLst/>
                <a:latin typeface="+mn-lt"/>
                <a:ea typeface="+mn-ea"/>
                <a:cs typeface="+mn-cs"/>
              </a:rPr>
              <a:t>job orders</a:t>
            </a:r>
            <a:r>
              <a:rPr lang="zh-CN" altLang="en-US" sz="1600" b="0" i="0" kern="1200" dirty="0">
                <a:solidFill>
                  <a:schemeClr val="tx1"/>
                </a:solidFill>
                <a:effectLst/>
                <a:latin typeface="+mn-lt"/>
                <a:ea typeface="+mn-ea"/>
                <a:cs typeface="+mn-cs"/>
              </a:rPr>
              <a:t>）发送到多个</a:t>
            </a:r>
            <a:r>
              <a:rPr lang="en-US" altLang="zh-CN" sz="1600" b="0" i="0" kern="1200" dirty="0">
                <a:solidFill>
                  <a:schemeClr val="tx1"/>
                </a:solidFill>
                <a:effectLst/>
                <a:latin typeface="+mn-lt"/>
                <a:ea typeface="+mn-ea"/>
                <a:cs typeface="+mn-cs"/>
              </a:rPr>
              <a:t>GPU</a:t>
            </a:r>
            <a:r>
              <a:rPr lang="zh-CN" altLang="en-US" sz="1600" b="0" i="0" kern="1200" dirty="0">
                <a:solidFill>
                  <a:schemeClr val="tx1"/>
                </a:solidFill>
                <a:effectLst/>
                <a:latin typeface="+mn-lt"/>
                <a:ea typeface="+mn-ea"/>
                <a:cs typeface="+mn-cs"/>
              </a:rPr>
              <a:t>上的多个模型。每个模型完成工作后，</a:t>
            </a:r>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会收集并合并结果，然后再将结果返回给你。</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18</a:t>
            </a:fld>
            <a:endParaRPr lang="zh-CN" altLang="en-US"/>
          </a:p>
        </p:txBody>
      </p:sp>
    </p:spTree>
    <p:extLst>
      <p:ext uri="{BB962C8B-B14F-4D97-AF65-F5344CB8AC3E}">
        <p14:creationId xmlns:p14="http://schemas.microsoft.com/office/powerpoint/2010/main" val="114587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machine-learning.paperspace.com/wiki/activation-function" TargetMode="External"/><Relationship Id="rId2" Type="http://schemas.openxmlformats.org/officeDocument/2006/relationships/hyperlink" Target="https://www.knime.com/blog/a-friendly-introduction-to-deep-neural-networks" TargetMode="External"/><Relationship Id="rId1" Type="http://schemas.openxmlformats.org/officeDocument/2006/relationships/slideLayout" Target="../slideLayouts/slideLayout4.xml"/><Relationship Id="rId4" Type="http://schemas.openxmlformats.org/officeDocument/2006/relationships/hyperlink" Target="https://developer.nvidia.com/blog/accelerating-ai-training-with-tf32-tensor-cor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BB0D78A-B1D8-7346-8E53-84CEF8E2D12F}"/>
              </a:ext>
            </a:extLst>
          </p:cNvPr>
          <p:cNvSpPr>
            <a:spLocks noGrp="1"/>
          </p:cNvSpPr>
          <p:nvPr>
            <p:ph type="title"/>
          </p:nvPr>
        </p:nvSpPr>
        <p:spPr/>
        <p:txBody>
          <a:bodyPr/>
          <a:lstStyle/>
          <a:p>
            <a:r>
              <a:rPr lang="zh-CN" altLang="en-US" dirty="0"/>
              <a:t>减少 </a:t>
            </a:r>
            <a:r>
              <a:rPr lang="en-US" altLang="zh-CN" dirty="0"/>
              <a:t>Channels</a:t>
            </a:r>
            <a:r>
              <a:rPr lang="zh-CN" altLang="en-US" dirty="0"/>
              <a:t>：</a:t>
            </a:r>
            <a:r>
              <a:rPr lang="en-US" altLang="zh-CN" dirty="0"/>
              <a:t>Group</a:t>
            </a:r>
            <a:r>
              <a:rPr lang="zh-CN" altLang="en-US" dirty="0"/>
              <a:t> </a:t>
            </a:r>
            <a:r>
              <a:rPr lang="en-US" altLang="zh-CN" dirty="0"/>
              <a:t>of</a:t>
            </a:r>
            <a:r>
              <a:rPr lang="zh-CN" altLang="en-US" dirty="0"/>
              <a:t> </a:t>
            </a:r>
            <a:r>
              <a:rPr lang="en-US" altLang="zh-CN" dirty="0"/>
              <a:t>Filters/1x1</a:t>
            </a:r>
            <a:r>
              <a:rPr lang="zh-CN" altLang="en-US" dirty="0"/>
              <a:t> </a:t>
            </a:r>
            <a:r>
              <a:rPr lang="en-US" altLang="zh-CN" dirty="0"/>
              <a:t>Convolution</a:t>
            </a:r>
            <a:endParaRPr lang="zh-CN" altLang="en-US" dirty="0"/>
          </a:p>
        </p:txBody>
      </p:sp>
      <p:sp>
        <p:nvSpPr>
          <p:cNvPr id="7" name="内容占位符 6">
            <a:extLst>
              <a:ext uri="{FF2B5EF4-FFF2-40B4-BE49-F238E27FC236}">
                <a16:creationId xmlns:a16="http://schemas.microsoft.com/office/drawing/2014/main" id="{219A1FCC-DC13-4346-AAE7-0EF4A41079CD}"/>
              </a:ext>
            </a:extLst>
          </p:cNvPr>
          <p:cNvSpPr>
            <a:spLocks noGrp="1"/>
          </p:cNvSpPr>
          <p:nvPr>
            <p:ph sz="half" idx="1"/>
          </p:nvPr>
        </p:nvSpPr>
        <p:spPr>
          <a:xfrm>
            <a:off x="623635" y="2283494"/>
            <a:ext cx="4150674" cy="1008112"/>
          </a:xfrm>
        </p:spPr>
        <p:txBody>
          <a:bodyPr/>
          <a:lstStyle/>
          <a:p>
            <a:pPr marL="0" indent="0" algn="ctr">
              <a:lnSpc>
                <a:spcPct val="100000"/>
              </a:lnSpc>
              <a:buNone/>
            </a:pPr>
            <a:r>
              <a:rPr lang="en-US" altLang="zh-CN" dirty="0">
                <a:latin typeface="Gill Sans MT" panose="020B0502020104020203" pitchFamily="34" charset="0"/>
              </a:rPr>
              <a:t>Mix</a:t>
            </a:r>
            <a:r>
              <a:rPr lang="zh-CN" altLang="en-US" dirty="0">
                <a:latin typeface="Gill Sans MT" panose="020B0502020104020203" pitchFamily="34" charset="0"/>
              </a:rPr>
              <a:t> </a:t>
            </a:r>
            <a:r>
              <a:rPr lang="en-US" altLang="zh-CN" dirty="0">
                <a:latin typeface="Gill Sans MT" panose="020B0502020104020203" pitchFamily="34" charset="0"/>
              </a:rPr>
              <a:t>Information</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Groups</a:t>
            </a:r>
          </a:p>
          <a:p>
            <a:pPr marL="0" indent="0" algn="ctr">
              <a:lnSpc>
                <a:spcPct val="100000"/>
              </a:lnSpc>
              <a:buNone/>
            </a:pPr>
            <a:r>
              <a:rPr lang="en-US" altLang="zh-CN" b="1" dirty="0">
                <a:latin typeface="Gill Sans MT" panose="020B0502020104020203" pitchFamily="34" charset="0"/>
              </a:rPr>
              <a:t>Pointwise(1x1)</a:t>
            </a:r>
            <a:r>
              <a:rPr lang="zh-CN" altLang="en-US" b="1" dirty="0">
                <a:latin typeface="Gill Sans MT" panose="020B0502020104020203" pitchFamily="34" charset="0"/>
              </a:rPr>
              <a:t> </a:t>
            </a:r>
            <a:r>
              <a:rPr lang="en-US" altLang="zh-CN" dirty="0">
                <a:latin typeface="Gill Sans MT" panose="020B0502020104020203" pitchFamily="34" charset="0"/>
              </a:rPr>
              <a:t>Convolution</a:t>
            </a:r>
          </a:p>
          <a:p>
            <a:pPr marL="0" indent="0" algn="ctr">
              <a:lnSpc>
                <a:spcPct val="100000"/>
              </a:lnSpc>
              <a:buNone/>
            </a:pPr>
            <a:r>
              <a:rPr lang="en-US" altLang="zh-CN" dirty="0">
                <a:latin typeface="Gill Sans MT" panose="020B0502020104020203" pitchFamily="34" charset="0"/>
              </a:rPr>
              <a:t>MobileNetV1</a:t>
            </a:r>
            <a:endParaRPr lang="zh-CN" altLang="en-US" dirty="0">
              <a:latin typeface="Gill Sans MT" panose="020B0502020104020203" pitchFamily="34" charset="0"/>
            </a:endParaRPr>
          </a:p>
        </p:txBody>
      </p:sp>
      <p:sp>
        <p:nvSpPr>
          <p:cNvPr id="10" name="内容占位符 6">
            <a:extLst>
              <a:ext uri="{FF2B5EF4-FFF2-40B4-BE49-F238E27FC236}">
                <a16:creationId xmlns:a16="http://schemas.microsoft.com/office/drawing/2014/main" id="{76903C67-1242-6246-88D3-A6C5F8D76499}"/>
              </a:ext>
            </a:extLst>
          </p:cNvPr>
          <p:cNvSpPr txBox="1">
            <a:spLocks/>
          </p:cNvSpPr>
          <p:nvPr/>
        </p:nvSpPr>
        <p:spPr>
          <a:xfrm>
            <a:off x="604157" y="1916832"/>
            <a:ext cx="41506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endParaRPr lang="en-US" sz="2400" dirty="0">
              <a:latin typeface="Gill Sans MT" panose="020B0502020104020203" pitchFamily="34" charset="0"/>
            </a:endParaRPr>
          </a:p>
        </p:txBody>
      </p:sp>
      <p:pic>
        <p:nvPicPr>
          <p:cNvPr id="11" name="图片 10">
            <a:extLst>
              <a:ext uri="{FF2B5EF4-FFF2-40B4-BE49-F238E27FC236}">
                <a16:creationId xmlns:a16="http://schemas.microsoft.com/office/drawing/2014/main" id="{B7832662-4FF7-D441-9DF6-852508C456A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285" y="1406153"/>
            <a:ext cx="5170265" cy="1885453"/>
          </a:xfrm>
          <a:prstGeom prst="rect">
            <a:avLst/>
          </a:prstGeom>
        </p:spPr>
      </p:pic>
      <p:sp>
        <p:nvSpPr>
          <p:cNvPr id="12" name="内容占位符 6">
            <a:extLst>
              <a:ext uri="{FF2B5EF4-FFF2-40B4-BE49-F238E27FC236}">
                <a16:creationId xmlns:a16="http://schemas.microsoft.com/office/drawing/2014/main" id="{BA8806EC-46DE-004E-BF5B-3347887BA28B}"/>
              </a:ext>
            </a:extLst>
          </p:cNvPr>
          <p:cNvSpPr txBox="1">
            <a:spLocks/>
          </p:cNvSpPr>
          <p:nvPr/>
        </p:nvSpPr>
        <p:spPr>
          <a:xfrm>
            <a:off x="604157" y="4868746"/>
            <a:ext cx="4150674" cy="7339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dirty="0">
                <a:latin typeface="Gill Sans MT" panose="020B0502020104020203" pitchFamily="34" charset="0"/>
              </a:rPr>
              <a:t>Use</a:t>
            </a:r>
            <a:r>
              <a:rPr lang="zh-CN" altLang="en-US" dirty="0">
                <a:latin typeface="Gill Sans MT" panose="020B0502020104020203" pitchFamily="34" charset="0"/>
              </a:rPr>
              <a:t> </a:t>
            </a:r>
            <a:r>
              <a:rPr lang="en-US" altLang="zh-CN" b="1" dirty="0">
                <a:latin typeface="Gill Sans MT" panose="020B0502020104020203" pitchFamily="34" charset="0"/>
              </a:rPr>
              <a:t>1x1</a:t>
            </a:r>
            <a:r>
              <a:rPr lang="zh-CN" altLang="en-US" b="1" dirty="0">
                <a:latin typeface="Gill Sans MT" panose="020B0502020104020203" pitchFamily="34" charset="0"/>
              </a:rPr>
              <a:t> </a:t>
            </a:r>
            <a:r>
              <a:rPr lang="en-US" altLang="zh-CN" b="1" dirty="0">
                <a:latin typeface="Gill Sans MT" panose="020B0502020104020203" pitchFamily="34" charset="0"/>
              </a:rPr>
              <a:t>filter</a:t>
            </a:r>
            <a:r>
              <a:rPr lang="zh-CN" altLang="en-US" b="1"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dirty="0">
                <a:latin typeface="Gill Sans MT" panose="020B0502020104020203" pitchFamily="34" charset="0"/>
              </a:rPr>
              <a:t>summarize</a:t>
            </a:r>
            <a:r>
              <a:rPr lang="zh-CN" altLang="en-US" dirty="0">
                <a:latin typeface="Gill Sans MT" panose="020B0502020104020203" pitchFamily="34" charset="0"/>
              </a:rPr>
              <a:t> </a:t>
            </a:r>
            <a:r>
              <a:rPr lang="en-US" altLang="zh-CN" dirty="0">
                <a:latin typeface="Gill Sans MT" panose="020B0502020104020203" pitchFamily="34" charset="0"/>
              </a:rPr>
              <a:t>cross-channel</a:t>
            </a:r>
            <a:r>
              <a:rPr lang="zh-CN" altLang="en-US" dirty="0">
                <a:latin typeface="Gill Sans MT" panose="020B0502020104020203" pitchFamily="34" charset="0"/>
              </a:rPr>
              <a:t> </a:t>
            </a:r>
            <a:r>
              <a:rPr lang="en-US" altLang="zh-CN" dirty="0">
                <a:latin typeface="Gill Sans MT" panose="020B0502020104020203" pitchFamily="34" charset="0"/>
              </a:rPr>
              <a:t>information</a:t>
            </a:r>
            <a:endParaRPr lang="en-US" dirty="0">
              <a:latin typeface="Gill Sans MT" panose="020B0502020104020203" pitchFamily="34" charset="0"/>
            </a:endParaRPr>
          </a:p>
        </p:txBody>
      </p:sp>
      <p:pic>
        <p:nvPicPr>
          <p:cNvPr id="13" name="图片 12">
            <a:extLst>
              <a:ext uri="{FF2B5EF4-FFF2-40B4-BE49-F238E27FC236}">
                <a16:creationId xmlns:a16="http://schemas.microsoft.com/office/drawing/2014/main" id="{7BE31AAF-E524-B84A-9E4D-D008B498CC6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6444" y="4292978"/>
            <a:ext cx="5740154" cy="1885452"/>
          </a:xfrm>
          <a:prstGeom prst="rect">
            <a:avLst/>
          </a:prstGeom>
        </p:spPr>
      </p:pic>
    </p:spTree>
    <p:extLst>
      <p:ext uri="{BB962C8B-B14F-4D97-AF65-F5344CB8AC3E}">
        <p14:creationId xmlns:p14="http://schemas.microsoft.com/office/powerpoint/2010/main" val="307110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C4BBE44-B5AD-1B40-BDAB-097D423D4DB7}"/>
              </a:ext>
            </a:extLst>
          </p:cNvPr>
          <p:cNvSpPr>
            <a:spLocks noGrp="1"/>
          </p:cNvSpPr>
          <p:nvPr>
            <p:ph type="title"/>
          </p:nvPr>
        </p:nvSpPr>
        <p:spPr/>
        <p:txBody>
          <a:bodyPr/>
          <a:lstStyle/>
          <a:p>
            <a:r>
              <a:rPr lang="zh-CN" altLang="en-US" dirty="0"/>
              <a:t>减少 </a:t>
            </a:r>
            <a:r>
              <a:rPr lang="en-US" altLang="zh-CN" dirty="0"/>
              <a:t>Filters(M):</a:t>
            </a:r>
            <a:r>
              <a:rPr lang="zh-CN" altLang="en-US" dirty="0"/>
              <a:t> </a:t>
            </a:r>
            <a:r>
              <a:rPr lang="en-US" altLang="zh-CN" dirty="0"/>
              <a:t>Feature</a:t>
            </a:r>
            <a:r>
              <a:rPr lang="zh-CN" altLang="en-US" dirty="0"/>
              <a:t> </a:t>
            </a:r>
            <a:r>
              <a:rPr lang="en-US" altLang="zh-CN" dirty="0"/>
              <a:t>Map</a:t>
            </a:r>
            <a:r>
              <a:rPr lang="zh-CN" altLang="en-US" dirty="0"/>
              <a:t> </a:t>
            </a:r>
            <a:r>
              <a:rPr lang="en-US" altLang="zh-CN" dirty="0"/>
              <a:t>Reuse</a:t>
            </a:r>
            <a:endParaRPr lang="zh-CN" altLang="en-US" dirty="0"/>
          </a:p>
        </p:txBody>
      </p:sp>
      <p:sp>
        <p:nvSpPr>
          <p:cNvPr id="8" name="内容占位符 6">
            <a:extLst>
              <a:ext uri="{FF2B5EF4-FFF2-40B4-BE49-F238E27FC236}">
                <a16:creationId xmlns:a16="http://schemas.microsoft.com/office/drawing/2014/main" id="{6CF9DE70-52C7-304D-8DCB-E72DD6D4169D}"/>
              </a:ext>
            </a:extLst>
          </p:cNvPr>
          <p:cNvSpPr txBox="1">
            <a:spLocks/>
          </p:cNvSpPr>
          <p:nvPr/>
        </p:nvSpPr>
        <p:spPr>
          <a:xfrm>
            <a:off x="682865" y="1337851"/>
            <a:ext cx="4150674" cy="7339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dirty="0">
                <a:latin typeface="Gill Sans MT" panose="020B0502020104020203" pitchFamily="34" charset="0"/>
              </a:rPr>
              <a:t>DenseNetV1 Reuses</a:t>
            </a:r>
            <a:r>
              <a:rPr lang="zh-CN" altLang="en-US" dirty="0">
                <a:latin typeface="Gill Sans MT" panose="020B0502020104020203" pitchFamily="34" charset="0"/>
              </a:rPr>
              <a:t>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map</a:t>
            </a:r>
          </a:p>
          <a:p>
            <a:pPr marL="0" indent="0" algn="ctr">
              <a:lnSpc>
                <a:spcPct val="100000"/>
              </a:lnSpc>
              <a:buFontTx/>
              <a:buNone/>
            </a:pPr>
            <a:r>
              <a:rPr lang="en-US" altLang="zh-CN" dirty="0">
                <a:latin typeface="Gill Sans MT" panose="020B0502020104020203" pitchFamily="34" charset="0"/>
              </a:rPr>
              <a:t>from</a:t>
            </a:r>
            <a:r>
              <a:rPr lang="zh-CN" altLang="en-US" dirty="0">
                <a:latin typeface="Gill Sans MT" panose="020B0502020104020203" pitchFamily="34" charset="0"/>
              </a:rPr>
              <a:t> </a:t>
            </a:r>
            <a:r>
              <a:rPr lang="en-US" altLang="zh-CN" dirty="0">
                <a:latin typeface="Gill Sans MT" panose="020B0502020104020203" pitchFamily="34" charset="0"/>
              </a:rPr>
              <a:t>multiple</a:t>
            </a:r>
            <a:r>
              <a:rPr lang="zh-CN" altLang="en-US" dirty="0">
                <a:latin typeface="Gill Sans MT" panose="020B0502020104020203" pitchFamily="34" charset="0"/>
              </a:rPr>
              <a:t> </a:t>
            </a:r>
            <a:r>
              <a:rPr lang="en-US" altLang="zh-CN" dirty="0">
                <a:latin typeface="Gill Sans MT" panose="020B0502020104020203" pitchFamily="34" charset="0"/>
              </a:rPr>
              <a:t>layers</a:t>
            </a:r>
            <a:endParaRPr lang="en-US" dirty="0">
              <a:latin typeface="Gill Sans MT" panose="020B0502020104020203" pitchFamily="34" charset="0"/>
            </a:endParaRPr>
          </a:p>
        </p:txBody>
      </p:sp>
      <p:pic>
        <p:nvPicPr>
          <p:cNvPr id="9" name="图片 8">
            <a:extLst>
              <a:ext uri="{FF2B5EF4-FFF2-40B4-BE49-F238E27FC236}">
                <a16:creationId xmlns:a16="http://schemas.microsoft.com/office/drawing/2014/main" id="{8DABF2D3-1068-DA48-9E10-E1B765E9EE53}"/>
              </a:ext>
            </a:extLst>
          </p:cNvPr>
          <p:cNvPicPr>
            <a:picLocks noChangeAspect="1"/>
          </p:cNvPicPr>
          <p:nvPr/>
        </p:nvPicPr>
        <p:blipFill>
          <a:blip r:embed="rId2"/>
          <a:stretch>
            <a:fillRect/>
          </a:stretch>
        </p:blipFill>
        <p:spPr>
          <a:xfrm>
            <a:off x="481757" y="2140857"/>
            <a:ext cx="5272703" cy="4012853"/>
          </a:xfrm>
          <a:prstGeom prst="rect">
            <a:avLst/>
          </a:prstGeom>
        </p:spPr>
      </p:pic>
      <p:pic>
        <p:nvPicPr>
          <p:cNvPr id="10" name="图片 9">
            <a:extLst>
              <a:ext uri="{FF2B5EF4-FFF2-40B4-BE49-F238E27FC236}">
                <a16:creationId xmlns:a16="http://schemas.microsoft.com/office/drawing/2014/main" id="{5F15B4B6-5B75-374F-8C0B-553AE3AB04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5611" y="2204864"/>
            <a:ext cx="4824536" cy="4086732"/>
          </a:xfrm>
          <a:prstGeom prst="rect">
            <a:avLst/>
          </a:prstGeom>
        </p:spPr>
      </p:pic>
      <p:sp>
        <p:nvSpPr>
          <p:cNvPr id="11" name="内容占位符 6">
            <a:extLst>
              <a:ext uri="{FF2B5EF4-FFF2-40B4-BE49-F238E27FC236}">
                <a16:creationId xmlns:a16="http://schemas.microsoft.com/office/drawing/2014/main" id="{44090E76-A249-5344-A735-6A9ED94D8D53}"/>
              </a:ext>
            </a:extLst>
          </p:cNvPr>
          <p:cNvSpPr txBox="1">
            <a:spLocks/>
          </p:cNvSpPr>
          <p:nvPr/>
        </p:nvSpPr>
        <p:spPr>
          <a:xfrm>
            <a:off x="6752542" y="1337851"/>
            <a:ext cx="4150674" cy="7339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dirty="0" err="1">
                <a:latin typeface="Gill Sans MT" panose="020B0502020104020203" pitchFamily="34" charset="0"/>
              </a:rPr>
              <a:t>GhostNet</a:t>
            </a:r>
            <a:r>
              <a:rPr lang="en-US" altLang="zh-CN" dirty="0">
                <a:latin typeface="Gill Sans MT" panose="020B0502020104020203" pitchFamily="34" charset="0"/>
              </a:rPr>
              <a:t> </a:t>
            </a:r>
          </a:p>
          <a:p>
            <a:pPr marL="0" indent="0" algn="ctr">
              <a:lnSpc>
                <a:spcPct val="100000"/>
              </a:lnSpc>
              <a:buFontTx/>
              <a:buNone/>
            </a:pPr>
            <a:r>
              <a:rPr lang="en-US" altLang="zh-CN" dirty="0">
                <a:latin typeface="Gill Sans MT" panose="020B0502020104020203" pitchFamily="34" charset="0"/>
              </a:rPr>
              <a:t>Extract</a:t>
            </a:r>
            <a:r>
              <a:rPr lang="zh-CN" altLang="en-US" dirty="0">
                <a:latin typeface="Gill Sans MT" panose="020B0502020104020203" pitchFamily="34" charset="0"/>
              </a:rPr>
              <a:t>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in</a:t>
            </a:r>
            <a:r>
              <a:rPr lang="zh-CN" altLang="en-US" dirty="0">
                <a:latin typeface="Gill Sans MT" panose="020B0502020104020203" pitchFamily="34" charset="0"/>
              </a:rPr>
              <a:t> </a:t>
            </a:r>
            <a:r>
              <a:rPr lang="en-US" altLang="zh-CN" dirty="0">
                <a:latin typeface="Gill Sans MT" panose="020B0502020104020203" pitchFamily="34" charset="0"/>
              </a:rPr>
              <a:t>feature</a:t>
            </a:r>
            <a:r>
              <a:rPr lang="zh-CN" altLang="en-US" dirty="0">
                <a:latin typeface="Gill Sans MT" panose="020B0502020104020203" pitchFamily="34" charset="0"/>
              </a:rPr>
              <a:t> </a:t>
            </a:r>
            <a:r>
              <a:rPr lang="en-US" altLang="zh-CN" dirty="0">
                <a:latin typeface="Gill Sans MT" panose="020B0502020104020203" pitchFamily="34" charset="0"/>
              </a:rPr>
              <a:t>maps</a:t>
            </a:r>
            <a:endParaRPr lang="en-US" dirty="0">
              <a:latin typeface="Gill Sans MT" panose="020B0502020104020203" pitchFamily="34" charset="0"/>
            </a:endParaRPr>
          </a:p>
        </p:txBody>
      </p:sp>
    </p:spTree>
    <p:extLst>
      <p:ext uri="{BB962C8B-B14F-4D97-AF65-F5344CB8AC3E}">
        <p14:creationId xmlns:p14="http://schemas.microsoft.com/office/powerpoint/2010/main" val="189368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DBE03-EA24-0B4C-BAA9-26B2274B292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(III)</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9D7E5D3-00AA-9349-9F2B-F49926B1F291}"/>
              </a:ext>
            </a:extLst>
          </p:cNvPr>
          <p:cNvSpPr>
            <a:spLocks noGrp="1"/>
          </p:cNvSpPr>
          <p:nvPr>
            <p:ph sz="half" idx="1"/>
          </p:nvPr>
        </p:nvSpPr>
        <p:spPr/>
        <p:txBody>
          <a:bodyPr numCol="1"/>
          <a:lstStyle/>
          <a:p>
            <a:pPr marL="0" indent="0">
              <a:buNone/>
            </a:pPr>
            <a:r>
              <a:rPr lang="zh-CN" altLang="en-US" b="1" dirty="0">
                <a:latin typeface="Gill Sans MT" panose="020B0502020104020203" pitchFamily="34" charset="0"/>
              </a:rPr>
              <a:t>卷积核方面 </a:t>
            </a:r>
            <a:r>
              <a:rPr lang="en-US" altLang="zh-CN" b="1" dirty="0">
                <a:latin typeface="Gill Sans MT" panose="020B0502020104020203" pitchFamily="34" charset="0"/>
              </a:rPr>
              <a:t>Convolution</a:t>
            </a:r>
            <a:r>
              <a:rPr lang="zh-CN" altLang="en-US" b="1" dirty="0">
                <a:latin typeface="Gill Sans MT" panose="020B0502020104020203" pitchFamily="34" charset="0"/>
              </a:rPr>
              <a:t>：</a:t>
            </a:r>
          </a:p>
          <a:p>
            <a:pPr marL="457200" indent="-457200">
              <a:buFont typeface="+mj-lt"/>
              <a:buAutoNum type="arabicPeriod"/>
            </a:pPr>
            <a:r>
              <a:rPr lang="zh-CN" altLang="en-US" dirty="0">
                <a:latin typeface="Gill Sans MT" panose="020B0502020104020203" pitchFamily="34" charset="0"/>
              </a:rPr>
              <a:t>大卷积核用多个小卷积核代替</a:t>
            </a:r>
          </a:p>
          <a:p>
            <a:pPr marL="457200" indent="-457200">
              <a:buFont typeface="+mj-lt"/>
              <a:buAutoNum type="arabicPeriod"/>
            </a:pPr>
            <a:r>
              <a:rPr lang="zh-CN" altLang="en-US" dirty="0">
                <a:latin typeface="Gill Sans MT" panose="020B0502020104020203" pitchFamily="34" charset="0"/>
              </a:rPr>
              <a:t>单一尺寸卷积核用多尺寸卷积核代替</a:t>
            </a:r>
          </a:p>
          <a:p>
            <a:pPr marL="457200" indent="-457200">
              <a:buFont typeface="+mj-lt"/>
              <a:buAutoNum type="arabicPeriod"/>
            </a:pPr>
            <a:r>
              <a:rPr lang="zh-CN" altLang="en-US" dirty="0">
                <a:latin typeface="Gill Sans MT" panose="020B0502020104020203" pitchFamily="34" charset="0"/>
              </a:rPr>
              <a:t>固定形状卷积核趋于使用可变形卷积核</a:t>
            </a:r>
          </a:p>
          <a:p>
            <a:pPr marL="457200" indent="-457200">
              <a:buFont typeface="+mj-lt"/>
              <a:buAutoNum type="arabicPeriod"/>
            </a:pPr>
            <a:r>
              <a:rPr lang="zh-CN" altLang="en-US" dirty="0">
                <a:latin typeface="Gill Sans MT" panose="020B0502020104020203" pitchFamily="34" charset="0"/>
              </a:rPr>
              <a:t>使用</a:t>
            </a:r>
            <a:r>
              <a:rPr lang="en-US" altLang="zh-CN" dirty="0">
                <a:latin typeface="Gill Sans MT" panose="020B0502020104020203" pitchFamily="34" charset="0"/>
              </a:rPr>
              <a:t>1×1</a:t>
            </a:r>
            <a:r>
              <a:rPr lang="zh-CN" altLang="en-US" dirty="0">
                <a:latin typeface="Gill Sans MT" panose="020B0502020104020203" pitchFamily="34" charset="0"/>
              </a:rPr>
              <a:t>卷积核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bottleneck</a:t>
            </a:r>
            <a:r>
              <a:rPr lang="zh-CN" altLang="en-US" dirty="0">
                <a:latin typeface="Gill Sans MT" panose="020B0502020104020203" pitchFamily="34" charset="0"/>
              </a:rPr>
              <a:t>结构</a:t>
            </a:r>
          </a:p>
          <a:p>
            <a:pPr marL="0" indent="0">
              <a:buNone/>
            </a:pPr>
            <a:r>
              <a:rPr lang="zh-CN" altLang="en-US" b="1" dirty="0">
                <a:latin typeface="Gill Sans MT" panose="020B0502020104020203" pitchFamily="34" charset="0"/>
              </a:rPr>
              <a:t>卷积层通道方面 </a:t>
            </a:r>
            <a:r>
              <a:rPr lang="en-US" altLang="zh-CN" b="1" dirty="0">
                <a:latin typeface="Gill Sans MT" panose="020B0502020104020203" pitchFamily="34" charset="0"/>
              </a:rPr>
              <a:t>Channel</a:t>
            </a:r>
            <a:r>
              <a:rPr lang="zh-CN" altLang="en-US" b="1" dirty="0">
                <a:latin typeface="Gill Sans MT" panose="020B0502020104020203" pitchFamily="34" charset="0"/>
              </a:rPr>
              <a:t>：</a:t>
            </a:r>
          </a:p>
          <a:p>
            <a:pPr marL="457200" indent="-457200">
              <a:buFont typeface="+mj-lt"/>
              <a:buAutoNum type="arabicPeriod"/>
            </a:pPr>
            <a:r>
              <a:rPr lang="zh-CN" altLang="en-US" dirty="0">
                <a:latin typeface="Gill Sans MT" panose="020B0502020104020203" pitchFamily="34" charset="0"/>
              </a:rPr>
              <a:t>标准卷积用</a:t>
            </a:r>
            <a:r>
              <a:rPr lang="en-US" altLang="zh-CN" dirty="0">
                <a:latin typeface="Gill Sans MT" panose="020B0502020104020203" pitchFamily="34" charset="0"/>
              </a:rPr>
              <a:t>depthwise</a:t>
            </a:r>
            <a:r>
              <a:rPr lang="zh-CN" altLang="en-US" dirty="0">
                <a:latin typeface="Gill Sans MT" panose="020B0502020104020203" pitchFamily="34" charset="0"/>
              </a:rPr>
              <a:t>卷积代替</a:t>
            </a:r>
          </a:p>
          <a:p>
            <a:pPr marL="457200" indent="-457200">
              <a:buFont typeface="+mj-lt"/>
              <a:buAutoNum type="arabicPeriod"/>
            </a:pPr>
            <a:r>
              <a:rPr lang="zh-CN" altLang="en-US" dirty="0">
                <a:latin typeface="Gill Sans MT" panose="020B0502020104020203" pitchFamily="34" charset="0"/>
              </a:rPr>
              <a:t>使用分组卷积</a:t>
            </a:r>
          </a:p>
          <a:p>
            <a:pPr marL="457200" indent="-457200">
              <a:buFont typeface="+mj-lt"/>
              <a:buAutoNum type="arabicPeriod"/>
            </a:pPr>
            <a:r>
              <a:rPr lang="zh-CN" altLang="en-US" dirty="0">
                <a:latin typeface="Gill Sans MT" panose="020B0502020104020203" pitchFamily="34" charset="0"/>
              </a:rPr>
              <a:t>分组卷积前使用 </a:t>
            </a:r>
            <a:r>
              <a:rPr lang="en-US" altLang="zh-CN" dirty="0">
                <a:latin typeface="Gill Sans MT" panose="020B0502020104020203" pitchFamily="34" charset="0"/>
              </a:rPr>
              <a:t>channel shuffle</a:t>
            </a:r>
            <a:endParaRPr lang="zh-CN" altLang="en-US"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4. </a:t>
            </a:r>
            <a:r>
              <a:rPr lang="zh-CN" altLang="en-US" dirty="0">
                <a:latin typeface="Gill Sans MT" panose="020B0502020104020203" pitchFamily="34" charset="0"/>
              </a:rPr>
              <a:t>通道加权计算</a:t>
            </a:r>
          </a:p>
        </p:txBody>
      </p:sp>
      <p:sp>
        <p:nvSpPr>
          <p:cNvPr id="7" name="内容占位符 6">
            <a:extLst>
              <a:ext uri="{FF2B5EF4-FFF2-40B4-BE49-F238E27FC236}">
                <a16:creationId xmlns:a16="http://schemas.microsoft.com/office/drawing/2014/main" id="{432E895D-89AE-CB4B-B89D-5B4176C3582A}"/>
              </a:ext>
            </a:extLst>
          </p:cNvPr>
          <p:cNvSpPr>
            <a:spLocks noGrp="1"/>
          </p:cNvSpPr>
          <p:nvPr>
            <p:ph sz="half" idx="10"/>
          </p:nvPr>
        </p:nvSpPr>
        <p:spPr/>
        <p:txBody>
          <a:bodyPr/>
          <a:lstStyle/>
          <a:p>
            <a:pPr marL="0" indent="0">
              <a:buFont typeface="Wingdings" charset="2"/>
              <a:buNone/>
            </a:pPr>
            <a:r>
              <a:rPr lang="zh-CN" altLang="en-US" b="1" dirty="0">
                <a:latin typeface="Gill Sans MT" panose="020B0502020104020203" pitchFamily="34" charset="0"/>
              </a:rPr>
              <a:t>卷积层连接方面 </a:t>
            </a:r>
            <a:r>
              <a:rPr lang="en-US" altLang="zh-CN" b="1" dirty="0">
                <a:latin typeface="Gill Sans MT" panose="020B0502020104020203" pitchFamily="34" charset="0"/>
              </a:rPr>
              <a:t>Connection</a:t>
            </a:r>
            <a:r>
              <a:rPr lang="zh-CN" altLang="en-US" b="1" dirty="0">
                <a:latin typeface="Gill Sans MT" panose="020B0502020104020203" pitchFamily="34" charset="0"/>
              </a:rPr>
              <a:t>：</a:t>
            </a:r>
          </a:p>
          <a:p>
            <a:pPr marL="457200" indent="-457200">
              <a:buFont typeface="+mj-lt"/>
              <a:buAutoNum type="arabicPeriod"/>
            </a:pPr>
            <a:r>
              <a:rPr lang="zh-CN" altLang="en-US" dirty="0">
                <a:latin typeface="Gill Sans MT" panose="020B0502020104020203" pitchFamily="34" charset="0"/>
              </a:rPr>
              <a:t>使用</a:t>
            </a:r>
            <a:r>
              <a:rPr lang="en-US" altLang="zh-CN" dirty="0">
                <a:latin typeface="Gill Sans MT" panose="020B0502020104020203" pitchFamily="34" charset="0"/>
              </a:rPr>
              <a:t>skip connection，</a:t>
            </a:r>
            <a:r>
              <a:rPr lang="zh-CN" altLang="en-US" dirty="0">
                <a:latin typeface="Gill Sans MT" panose="020B0502020104020203" pitchFamily="34" charset="0"/>
              </a:rPr>
              <a:t>让模型更深</a:t>
            </a:r>
          </a:p>
          <a:p>
            <a:pPr marL="457200" indent="-457200">
              <a:buFont typeface="+mj-lt"/>
              <a:buAutoNum type="arabicPeriod"/>
            </a:pPr>
            <a:r>
              <a:rPr lang="en-US" altLang="zh-CN" dirty="0">
                <a:latin typeface="Gill Sans MT" panose="020B0502020104020203" pitchFamily="34" charset="0"/>
              </a:rPr>
              <a:t>densely connection，</a:t>
            </a:r>
            <a:r>
              <a:rPr lang="zh-CN" altLang="en-US" dirty="0">
                <a:latin typeface="Gill Sans MT" panose="020B0502020104020203" pitchFamily="34" charset="0"/>
              </a:rPr>
              <a:t>融合其它层特征输出</a:t>
            </a:r>
          </a:p>
          <a:p>
            <a:endParaRPr lang="zh-CN" altLang="en-US" dirty="0"/>
          </a:p>
        </p:txBody>
      </p:sp>
    </p:spTree>
    <p:extLst>
      <p:ext uri="{BB962C8B-B14F-4D97-AF65-F5344CB8AC3E}">
        <p14:creationId xmlns:p14="http://schemas.microsoft.com/office/powerpoint/2010/main" val="221192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大模型</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分布式并行</a:t>
            </a:r>
          </a:p>
        </p:txBody>
      </p:sp>
    </p:spTree>
    <p:extLst>
      <p:ext uri="{BB962C8B-B14F-4D97-AF65-F5344CB8AC3E}">
        <p14:creationId xmlns:p14="http://schemas.microsoft.com/office/powerpoint/2010/main" val="3889924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07F1A51-ED9A-5C44-B0E9-A76CFE6A25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8381" y="3933056"/>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8B623AB8-4E76-9C48-8F56-7066CD7066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1054933"/>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9034EEBB-14A1-9A49-8E12-8D9BCF9581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01837" y="1052736"/>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4452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19283-2F02-A748-831E-D07FAD06D833}"/>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 vs. Machine Learning vs. Deep Learning.</a:t>
            </a:r>
            <a:endParaRPr kumimoji="1" lang="zh-CN" altLang="en-US" dirty="0">
              <a:latin typeface="Futura Medium" panose="020B0602020204020303" pitchFamily="34" charset="-79"/>
              <a:cs typeface="Futura Medium" panose="020B0602020204020303" pitchFamily="34" charset="-79"/>
            </a:endParaRPr>
          </a:p>
        </p:txBody>
      </p:sp>
      <p:pic>
        <p:nvPicPr>
          <p:cNvPr id="5" name="内容占位符 4">
            <a:extLst>
              <a:ext uri="{FF2B5EF4-FFF2-40B4-BE49-F238E27FC236}">
                <a16:creationId xmlns:a16="http://schemas.microsoft.com/office/drawing/2014/main" id="{A659707B-0BEA-3841-B65C-7EF470E3D826}"/>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717065" y="1772816"/>
            <a:ext cx="10870043" cy="4104456"/>
          </a:xfrm>
        </p:spPr>
      </p:pic>
    </p:spTree>
    <p:extLst>
      <p:ext uri="{BB962C8B-B14F-4D97-AF65-F5344CB8AC3E}">
        <p14:creationId xmlns:p14="http://schemas.microsoft.com/office/powerpoint/2010/main" val="257811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6FA69-3AB9-494F-BA81-5EA97406B1A1}"/>
              </a:ext>
            </a:extLst>
          </p:cNvPr>
          <p:cNvSpPr>
            <a:spLocks noGrp="1"/>
          </p:cNvSpPr>
          <p:nvPr>
            <p:ph type="title"/>
          </p:nvPr>
        </p:nvSpPr>
        <p:spPr/>
        <p:txBody>
          <a:bodyPr/>
          <a:lstStyle/>
          <a:p>
            <a:r>
              <a:rPr lang="zh-CN" altLang="en-US" dirty="0"/>
              <a:t>大模型的时代来临</a:t>
            </a:r>
            <a:endParaRPr kumimoji="1" lang="zh-CN" altLang="en-US" dirty="0"/>
          </a:p>
        </p:txBody>
      </p:sp>
      <p:pic>
        <p:nvPicPr>
          <p:cNvPr id="6" name="图片 5">
            <a:extLst>
              <a:ext uri="{FF2B5EF4-FFF2-40B4-BE49-F238E27FC236}">
                <a16:creationId xmlns:a16="http://schemas.microsoft.com/office/drawing/2014/main" id="{E05488D0-96AC-D248-8DFF-6140CA9B66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49909" y="1340768"/>
            <a:ext cx="8208912" cy="4930157"/>
          </a:xfrm>
          <a:prstGeom prst="rect">
            <a:avLst/>
          </a:prstGeom>
        </p:spPr>
      </p:pic>
    </p:spTree>
    <p:extLst>
      <p:ext uri="{BB962C8B-B14F-4D97-AF65-F5344CB8AC3E}">
        <p14:creationId xmlns:p14="http://schemas.microsoft.com/office/powerpoint/2010/main" val="4287736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C00000"/>
                </a:solidFill>
                <a:latin typeface="Futura Medium" panose="020B0602020204020303" pitchFamily="34" charset="-79"/>
                <a:cs typeface="Futura Medium" panose="020B0602020204020303" pitchFamily="34" charset="-79"/>
              </a:rPr>
              <a:t>Data parallelism</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3" name="图片 2">
            <a:extLst>
              <a:ext uri="{FF2B5EF4-FFF2-40B4-BE49-F238E27FC236}">
                <a16:creationId xmlns:a16="http://schemas.microsoft.com/office/drawing/2014/main" id="{1B6EFBCA-C9AA-8A4D-9367-FF4455BDC3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949" y="3597252"/>
            <a:ext cx="6883400" cy="1435100"/>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1BF95A08-9DFB-C24B-A920-47413477D9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97981" y="5157192"/>
            <a:ext cx="6264696" cy="331444"/>
          </a:xfrm>
          <a:prstGeom prst="rect">
            <a:avLst/>
          </a:prstGeom>
        </p:spPr>
      </p:pic>
    </p:spTree>
    <p:extLst>
      <p:ext uri="{BB962C8B-B14F-4D97-AF65-F5344CB8AC3E}">
        <p14:creationId xmlns:p14="http://schemas.microsoft.com/office/powerpoint/2010/main" val="309784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dirty="0"/>
              <a:t>Data parallelism,</a:t>
            </a:r>
            <a:r>
              <a:rPr lang="zh-CN" altLang="en-US" dirty="0"/>
              <a:t> </a:t>
            </a:r>
            <a:r>
              <a:rPr lang="en-US" altLang="zh-CN" dirty="0"/>
              <a:t>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automatically splits training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 and sends model</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jobs to multiple GPUs. After each model completed, 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will Accumulate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Gradients.</a:t>
            </a:r>
            <a:endParaRPr kumimoji="1" lang="zh-CN" altLang="en-US"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45A3D8CF-2AC6-694C-8233-BCAC74A1EE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49625" y="2204864"/>
            <a:ext cx="6897511" cy="397356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43623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dirty="0"/>
              <a:t>Fully Sharded Data Parallel,</a:t>
            </a:r>
            <a:r>
              <a:rPr lang="zh-CN" altLang="en-US" dirty="0"/>
              <a:t> </a:t>
            </a:r>
            <a:r>
              <a:rPr lang="en-US" altLang="zh-CN" dirty="0"/>
              <a:t>FSDP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lang="en-US" altLang="zh-CN" dirty="0">
                <a:solidFill>
                  <a:srgbClr val="59595A"/>
                </a:solidFill>
                <a:latin typeface="Gill Sans MT" panose="020B0502020104020203" pitchFamily="34" charset="0"/>
              </a:rPr>
              <a:t>FSDP</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shards all of model’s </a:t>
            </a:r>
            <a:r>
              <a:rPr lang="en-US" altLang="zh-CN" u="sng" dirty="0">
                <a:solidFill>
                  <a:srgbClr val="59595A"/>
                </a:solidFill>
                <a:latin typeface="Gill Sans MT" panose="020B0502020104020203" pitchFamily="34" charset="0"/>
              </a:rPr>
              <a:t>parameters, gradients and optimizer states </a:t>
            </a:r>
            <a:r>
              <a:rPr lang="en-US" altLang="zh-CN" dirty="0">
                <a:solidFill>
                  <a:srgbClr val="59595A"/>
                </a:solidFill>
                <a:latin typeface="Gill Sans MT" panose="020B0502020104020203" pitchFamily="34" charset="0"/>
              </a:rPr>
              <a:t>across data-parallel workers and can optionally </a:t>
            </a:r>
            <a:r>
              <a:rPr lang="en-US" altLang="zh-CN" u="sng" dirty="0">
                <a:solidFill>
                  <a:srgbClr val="59595A"/>
                </a:solidFill>
                <a:latin typeface="Gill Sans MT" panose="020B0502020104020203" pitchFamily="34" charset="0"/>
              </a:rPr>
              <a:t>offload the sharded model parameters</a:t>
            </a:r>
            <a:r>
              <a:rPr lang="en-US" altLang="zh-CN" dirty="0">
                <a:solidFill>
                  <a:srgbClr val="59595A"/>
                </a:solidFill>
                <a:latin typeface="Gill Sans MT" panose="020B0502020104020203" pitchFamily="34" charset="0"/>
              </a:rPr>
              <a:t> to CPUs.</a:t>
            </a:r>
            <a:endParaRPr kumimoji="1"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FA7E783F-9B7B-1045-A979-8D7EC0D0E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73489" y="2170843"/>
            <a:ext cx="8849783" cy="384773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4831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B9F606-3005-FB4F-B1ED-B8DCD3399E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926" y="1268760"/>
            <a:ext cx="10850909" cy="4899290"/>
          </a:xfrm>
          <a:prstGeom prst="rect">
            <a:avLst/>
          </a:prstGeom>
        </p:spPr>
      </p:pic>
      <p:sp>
        <p:nvSpPr>
          <p:cNvPr id="6" name="标题 1">
            <a:extLst>
              <a:ext uri="{FF2B5EF4-FFF2-40B4-BE49-F238E27FC236}">
                <a16:creationId xmlns:a16="http://schemas.microsoft.com/office/drawing/2014/main" id="{3054ACBC-A0BB-FD44-B766-B1B80FC91796}"/>
              </a:ext>
            </a:extLst>
          </p:cNvPr>
          <p:cNvSpPr txBox="1">
            <a:spLocks/>
          </p:cNvSpPr>
          <p:nvPr/>
        </p:nvSpPr>
        <p:spPr>
          <a:xfrm>
            <a:off x="625773" y="476672"/>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latin typeface="Futura Medium" panose="020B0602020204020303" pitchFamily="34" charset="-79"/>
                <a:cs typeface="Futura Medium" panose="020B0602020204020303" pitchFamily="34" charset="-79"/>
              </a:rPr>
              <a:t>Fully Sharded Data Parallel,</a:t>
            </a:r>
            <a:r>
              <a:rPr 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FSDP</a:t>
            </a:r>
            <a:endParaRPr kumimoji="1" lang="en-US" sz="32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15036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5920" y="1076677"/>
            <a:ext cx="10778901" cy="5096546"/>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402652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B46DCD36-4FBD-954C-9022-06CA06F0FCF3}"/>
              </a:ext>
            </a:extLst>
          </p:cNvPr>
          <p:cNvPicPr>
            <a:picLocks noChangeAspect="1"/>
          </p:cNvPicPr>
          <p:nvPr/>
        </p:nvPicPr>
        <p:blipFill>
          <a:blip r:embed="rId2"/>
          <a:stretch>
            <a:fillRect/>
          </a:stretch>
        </p:blipFill>
        <p:spPr>
          <a:xfrm>
            <a:off x="588981" y="1137870"/>
            <a:ext cx="11118340" cy="4913629"/>
          </a:xfrm>
          <a:prstGeom prst="rect">
            <a:avLst/>
          </a:prstGeom>
        </p:spPr>
      </p:pic>
      <p:sp>
        <p:nvSpPr>
          <p:cNvPr id="4" name="矩形 3">
            <a:extLst>
              <a:ext uri="{FF2B5EF4-FFF2-40B4-BE49-F238E27FC236}">
                <a16:creationId xmlns:a16="http://schemas.microsoft.com/office/drawing/2014/main" id="{F4E6AE3B-1266-FC4C-8AA7-B9747F8ED370}"/>
              </a:ext>
            </a:extLst>
          </p:cNvPr>
          <p:cNvSpPr/>
          <p:nvPr/>
        </p:nvSpPr>
        <p:spPr>
          <a:xfrm>
            <a:off x="3722117" y="3073870"/>
            <a:ext cx="1592103"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rPr>
              <a:t>virtual pipeline</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349858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828B3B-9452-9D4B-8280-C4D210118BD0}"/>
              </a:ext>
            </a:extLst>
          </p:cNvPr>
          <p:cNvPicPr>
            <a:picLocks noChangeAspect="1"/>
          </p:cNvPicPr>
          <p:nvPr/>
        </p:nvPicPr>
        <p:blipFill>
          <a:blip r:embed="rId2"/>
          <a:stretch>
            <a:fillRect/>
          </a:stretch>
        </p:blipFill>
        <p:spPr>
          <a:xfrm>
            <a:off x="2263622" y="1772816"/>
            <a:ext cx="7683500" cy="4330700"/>
          </a:xfrm>
          <a:prstGeom prst="rect">
            <a:avLst/>
          </a:prstGeom>
        </p:spPr>
      </p:pic>
      <p:sp>
        <p:nvSpPr>
          <p:cNvPr id="6" name="标题 1">
            <a:extLst>
              <a:ext uri="{FF2B5EF4-FFF2-40B4-BE49-F238E27FC236}">
                <a16:creationId xmlns:a16="http://schemas.microsoft.com/office/drawing/2014/main" id="{15D5ED3C-3343-824C-B752-82F79B043374}"/>
              </a:ext>
            </a:extLst>
          </p:cNvPr>
          <p:cNvSpPr>
            <a:spLocks noGrp="1"/>
          </p:cNvSpPr>
          <p:nvPr>
            <p:ph type="title"/>
          </p:nvPr>
        </p:nvSpPr>
        <p:spPr>
          <a:xfrm>
            <a:off x="623635" y="548680"/>
            <a:ext cx="10963473" cy="589190"/>
          </a:xfrm>
        </p:spPr>
        <p:txBody>
          <a:bodyPr/>
          <a:lstStyle/>
          <a:p>
            <a:r>
              <a:rPr kumimoji="1" lang="en-US" altLang="zh-CN" dirty="0"/>
              <a:t>Megatron-LM</a:t>
            </a:r>
            <a:r>
              <a:rPr kumimoji="1" lang="zh-CN" altLang="en-US" dirty="0"/>
              <a:t> 语言大模型</a:t>
            </a:r>
          </a:p>
        </p:txBody>
      </p:sp>
      <p:sp>
        <p:nvSpPr>
          <p:cNvPr id="7" name="矩形 6">
            <a:extLst>
              <a:ext uri="{FF2B5EF4-FFF2-40B4-BE49-F238E27FC236}">
                <a16:creationId xmlns:a16="http://schemas.microsoft.com/office/drawing/2014/main" id="{E3B46839-1D68-944E-BF1B-7DDD72D0C152}"/>
              </a:ext>
            </a:extLst>
          </p:cNvPr>
          <p:cNvSpPr/>
          <p:nvPr/>
        </p:nvSpPr>
        <p:spPr>
          <a:xfrm>
            <a:off x="623635" y="1268760"/>
            <a:ext cx="10659322"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在 </a:t>
            </a:r>
            <a:r>
              <a:rPr lang="en-US" altLang="zh-CN" dirty="0">
                <a:solidFill>
                  <a:srgbClr val="59595A"/>
                </a:solidFill>
                <a:latin typeface="Gill Sans MT" panose="020B0502020104020203" pitchFamily="34" charset="0"/>
                <a:ea typeface="+mj-ea"/>
              </a:rPr>
              <a:t>device </a:t>
            </a:r>
            <a:r>
              <a:rPr lang="zh-CN" altLang="en-US" dirty="0">
                <a:solidFill>
                  <a:srgbClr val="59595A"/>
                </a:solidFill>
                <a:latin typeface="Gill Sans MT" panose="020B0502020104020203" pitchFamily="34" charset="0"/>
                <a:ea typeface="+mj-ea"/>
              </a:rPr>
              <a:t>数量不变的情况下，分出更多的 </a:t>
            </a:r>
            <a:r>
              <a:rPr lang="en-US" altLang="zh-CN" dirty="0">
                <a:solidFill>
                  <a:srgbClr val="59595A"/>
                </a:solidFill>
                <a:latin typeface="Gill Sans MT" panose="020B0502020104020203" pitchFamily="34" charset="0"/>
                <a:ea typeface="+mj-ea"/>
              </a:rPr>
              <a:t>pipeline stage</a:t>
            </a:r>
            <a:r>
              <a:rPr lang="zh-CN" altLang="en-US" dirty="0">
                <a:solidFill>
                  <a:srgbClr val="59595A"/>
                </a:solidFill>
                <a:latin typeface="Gill Sans MT" panose="020B0502020104020203" pitchFamily="34" charset="0"/>
                <a:ea typeface="+mj-ea"/>
              </a:rPr>
              <a:t>，以更多的通信量，换取空泡比率降低</a:t>
            </a:r>
          </a:p>
        </p:txBody>
      </p:sp>
    </p:spTree>
    <p:extLst>
      <p:ext uri="{BB962C8B-B14F-4D97-AF65-F5344CB8AC3E}">
        <p14:creationId xmlns:p14="http://schemas.microsoft.com/office/powerpoint/2010/main" val="2267313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7736"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6240"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744" y="1111733"/>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88104" y="743856"/>
            <a:ext cx="4590797" cy="2834318"/>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dirty="0"/>
              <a:t>Megatron-LM</a:t>
            </a:r>
            <a:r>
              <a:rPr kumimoji="1" lang="zh-CN" altLang="en-US"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3479210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DBE03-EA24-0B4C-BAA9-26B2274B292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(IV)</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9D7E5D3-00AA-9349-9F2B-F49926B1F291}"/>
              </a:ext>
            </a:extLst>
          </p:cNvPr>
          <p:cNvSpPr>
            <a:spLocks noGrp="1"/>
          </p:cNvSpPr>
          <p:nvPr>
            <p:ph sz="half" idx="1"/>
          </p:nvPr>
        </p:nvSpPr>
        <p:spPr>
          <a:xfrm>
            <a:off x="623635" y="1495552"/>
            <a:ext cx="10963473" cy="4525736"/>
          </a:xfrm>
        </p:spPr>
        <p:txBody>
          <a:bodyPr numCol="1"/>
          <a:lstStyle/>
          <a:p>
            <a:pPr marL="457200" indent="-457200">
              <a:buFont typeface="+mj-lt"/>
              <a:buAutoNum type="arabicPeriod"/>
            </a:pPr>
            <a:r>
              <a:rPr lang="zh-CN" altLang="en-US" b="1" dirty="0"/>
              <a:t>芯片间互连技术，提供 </a:t>
            </a:r>
            <a:r>
              <a:rPr lang="en-US" altLang="zh-CN" b="1" dirty="0"/>
              <a:t>X00GB/s </a:t>
            </a:r>
            <a:r>
              <a:rPr lang="zh-CN" altLang="en-US" b="1" dirty="0"/>
              <a:t>带宽</a:t>
            </a:r>
            <a:endParaRPr lang="zh-CN" altLang="en-US" b="1" dirty="0">
              <a:latin typeface="Gill Sans MT" panose="020B0502020104020203" pitchFamily="34" charset="0"/>
            </a:endParaRPr>
          </a:p>
          <a:p>
            <a:pPr marL="694190" lvl="1" indent="-457200">
              <a:buFont typeface="+mj-lt"/>
              <a:buAutoNum type="arabicPeriod"/>
            </a:pPr>
            <a:r>
              <a:rPr lang="zh-CN" altLang="en-US" sz="2000" dirty="0">
                <a:latin typeface="Gill Sans MT" panose="020B0502020104020203" pitchFamily="34" charset="0"/>
              </a:rPr>
              <a:t>支持</a:t>
            </a:r>
            <a:r>
              <a:rPr lang="en-US" altLang="zh-CN" dirty="0"/>
              <a:t>CPU+GPU </a:t>
            </a:r>
            <a:r>
              <a:rPr lang="zh-CN" altLang="en-US" dirty="0"/>
              <a:t>双架构，</a:t>
            </a:r>
            <a:r>
              <a:rPr lang="zh-CN" altLang="en-US" sz="2000" dirty="0">
                <a:latin typeface="Gill Sans MT" panose="020B0502020104020203" pitchFamily="34" charset="0"/>
              </a:rPr>
              <a:t>为大规模 </a:t>
            </a:r>
            <a:r>
              <a:rPr lang="en-US" altLang="zh-CN" sz="2000" dirty="0">
                <a:latin typeface="Gill Sans MT" panose="020B0502020104020203" pitchFamily="34" charset="0"/>
              </a:rPr>
              <a:t>AI </a:t>
            </a:r>
            <a:r>
              <a:rPr lang="zh-CN" altLang="en-US" sz="2000" dirty="0">
                <a:latin typeface="Gill Sans MT" panose="020B0502020104020203" pitchFamily="34" charset="0"/>
              </a:rPr>
              <a:t>和</a:t>
            </a:r>
            <a:r>
              <a:rPr lang="en-US" altLang="zh-CN" sz="2000" dirty="0">
                <a:latin typeface="Gill Sans MT" panose="020B0502020104020203" pitchFamily="34" charset="0"/>
              </a:rPr>
              <a:t>HPC</a:t>
            </a:r>
            <a:r>
              <a:rPr lang="zh-CN" altLang="en-US" sz="2000" dirty="0">
                <a:latin typeface="Gill Sans MT" panose="020B0502020104020203" pitchFamily="34" charset="0"/>
              </a:rPr>
              <a:t>异构平台提供高速带宽</a:t>
            </a:r>
          </a:p>
          <a:p>
            <a:pPr marL="694190" lvl="1" indent="-457200">
              <a:buFont typeface="+mj-lt"/>
              <a:buAutoNum type="arabicPeriod"/>
            </a:pPr>
            <a:r>
              <a:rPr lang="zh-CN" altLang="en-US" dirty="0"/>
              <a:t>使能 </a:t>
            </a:r>
            <a:r>
              <a:rPr lang="en-US" altLang="zh-CN" dirty="0"/>
              <a:t>NPU</a:t>
            </a:r>
            <a:r>
              <a:rPr lang="zh-CN" altLang="en-US" dirty="0"/>
              <a:t> 同构芯片内超快片间互连技术</a:t>
            </a:r>
            <a:endParaRPr lang="en-US" altLang="zh-CN" dirty="0"/>
          </a:p>
          <a:p>
            <a:pPr marL="457200" indent="-457200">
              <a:buFont typeface="+mj-lt"/>
              <a:buAutoNum type="arabicPeriod"/>
            </a:pPr>
            <a:r>
              <a:rPr lang="zh-CN" altLang="en-US" b="1" dirty="0">
                <a:latin typeface="Gill Sans MT" panose="020B0502020104020203" pitchFamily="34" charset="0"/>
              </a:rPr>
              <a:t>专用高速 </a:t>
            </a:r>
            <a:r>
              <a:rPr lang="en-US" altLang="zh-CN" b="1" dirty="0">
                <a:latin typeface="Gill Sans MT" panose="020B0502020104020203" pitchFamily="34" charset="0"/>
              </a:rPr>
              <a:t>Transformer </a:t>
            </a:r>
            <a:r>
              <a:rPr lang="zh-CN" altLang="en-US" b="1" dirty="0">
                <a:latin typeface="Gill Sans MT" panose="020B0502020104020203" pitchFamily="34" charset="0"/>
              </a:rPr>
              <a:t>引擎</a:t>
            </a:r>
          </a:p>
          <a:p>
            <a:pPr marL="694190" lvl="1" indent="-457200"/>
            <a:r>
              <a:rPr lang="zh-CN" altLang="en-US" sz="2000" dirty="0">
                <a:latin typeface="Gill Sans MT" panose="020B0502020104020203" pitchFamily="34" charset="0"/>
              </a:rPr>
              <a:t>大模型以</a:t>
            </a:r>
            <a:r>
              <a:rPr lang="en-US" altLang="zh-CN" sz="2000" dirty="0">
                <a:latin typeface="Gill Sans MT" panose="020B0502020104020203" pitchFamily="34" charset="0"/>
              </a:rPr>
              <a:t>Transformer</a:t>
            </a:r>
            <a:r>
              <a:rPr lang="zh-CN" altLang="en-US" sz="2000" dirty="0">
                <a:latin typeface="Gill Sans MT" panose="020B0502020104020203" pitchFamily="34" charset="0"/>
              </a:rPr>
              <a:t>为基础结构进行堆叠，高速的</a:t>
            </a:r>
            <a:r>
              <a:rPr lang="en-US" altLang="zh-CN" sz="2000" dirty="0">
                <a:latin typeface="Gill Sans MT" panose="020B0502020104020203" pitchFamily="34" charset="0"/>
              </a:rPr>
              <a:t>Transformer</a:t>
            </a:r>
            <a:r>
              <a:rPr lang="zh-CN" altLang="en-US" sz="2000" dirty="0">
                <a:latin typeface="Gill Sans MT" panose="020B0502020104020203" pitchFamily="34" charset="0"/>
              </a:rPr>
              <a:t>计算</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更低比特</a:t>
            </a:r>
            <a:r>
              <a:rPr lang="en-US" altLang="zh-CN" sz="2000" dirty="0">
                <a:latin typeface="Gill Sans MT" panose="020B0502020104020203" pitchFamily="34" charset="0"/>
              </a:rPr>
              <a:t>Transformer</a:t>
            </a:r>
            <a:r>
              <a:rPr lang="zh-CN" altLang="en-US" sz="2000" dirty="0">
                <a:latin typeface="Gill Sans MT" panose="020B0502020104020203" pitchFamily="34" charset="0"/>
              </a:rPr>
              <a:t>模块，并支持</a:t>
            </a:r>
            <a:r>
              <a:rPr lang="en-US" altLang="zh-CN" sz="2000" dirty="0">
                <a:latin typeface="Gill Sans MT" panose="020B0502020104020203" pitchFamily="34" charset="0"/>
              </a:rPr>
              <a:t>MoE</a:t>
            </a:r>
            <a:r>
              <a:rPr lang="zh-CN" altLang="en-US" sz="2000" dirty="0">
                <a:latin typeface="Gill Sans MT" panose="020B0502020104020203" pitchFamily="34" charset="0"/>
              </a:rPr>
              <a:t>构建万亿大模型</a:t>
            </a:r>
            <a:endParaRPr lang="en-US" altLang="zh-CN" sz="2000" dirty="0">
              <a:latin typeface="Gill Sans MT" panose="020B0502020104020203" pitchFamily="34" charset="0"/>
            </a:endParaRPr>
          </a:p>
          <a:p>
            <a:pPr marL="694190" lvl="1" indent="-457200"/>
            <a:endParaRPr lang="zh-CN" altLang="en-US" sz="2000" dirty="0">
              <a:latin typeface="Gill Sans MT" panose="020B0502020104020203" pitchFamily="34" charset="0"/>
            </a:endParaRPr>
          </a:p>
        </p:txBody>
      </p:sp>
    </p:spTree>
    <p:extLst>
      <p:ext uri="{BB962C8B-B14F-4D97-AF65-F5344CB8AC3E}">
        <p14:creationId xmlns:p14="http://schemas.microsoft.com/office/powerpoint/2010/main" val="2750369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18FD654-052C-CD41-89AF-76739FE6559D}"/>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计算模式思考 </a:t>
            </a:r>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E2FB640A-8CEE-7141-ACA8-382FCD2A5E22}"/>
              </a:ext>
            </a:extLst>
          </p:cNvPr>
          <p:cNvSpPr>
            <a:spLocks noGrp="1"/>
          </p:cNvSpPr>
          <p:nvPr>
            <p:ph sz="half" idx="1"/>
          </p:nvPr>
        </p:nvSpPr>
        <p:spPr>
          <a:xfrm>
            <a:off x="623635" y="1268760"/>
            <a:ext cx="10731328" cy="4909670"/>
          </a:xfrm>
        </p:spPr>
        <p:txBody>
          <a:bodyPr/>
          <a:lstStyle/>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网络模型结构支持 </a:t>
            </a:r>
            <a:r>
              <a:rPr lang="en-US" altLang="zh-CN" b="1" dirty="0">
                <a:latin typeface="Gill Sans MT" panose="020B0502020104020203" pitchFamily="34" charset="0"/>
                <a:ea typeface="Microsoft YaHei" panose="020B0503020204020204" pitchFamily="34" charset="-122"/>
              </a:rPr>
              <a:t>Architecture</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支持高维的张量存储与计算</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神经网络模型的计算逻辑</a:t>
            </a: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模型压缩</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剪枝</a:t>
            </a:r>
            <a:r>
              <a:rPr lang="en-US" altLang="zh-CN" b="1" dirty="0">
                <a:latin typeface="Gill Sans MT" panose="020B0502020104020203" pitchFamily="34" charset="0"/>
                <a:ea typeface="Microsoft YaHei" panose="020B0503020204020204" pitchFamily="34" charset="-122"/>
              </a:rPr>
              <a:t>&amp;</a:t>
            </a:r>
            <a:r>
              <a:rPr lang="zh-CN" altLang="en-US" b="1" dirty="0">
                <a:latin typeface="Gill Sans MT" panose="020B0502020104020203" pitchFamily="34" charset="0"/>
                <a:ea typeface="Microsoft YaHei" panose="020B0503020204020204" pitchFamily="34" charset="-122"/>
              </a:rPr>
              <a:t>量化</a:t>
            </a:r>
            <a:r>
              <a:rPr lang="en-US" altLang="zh-CN" b="1" dirty="0">
                <a:latin typeface="Gill Sans MT" panose="020B0502020104020203" pitchFamily="34" charset="0"/>
                <a:ea typeface="Microsoft YaHei" panose="020B0503020204020204" pitchFamily="34" charset="-122"/>
              </a:rPr>
              <a:t>)</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Compress</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提供不同的 </a:t>
            </a:r>
            <a:r>
              <a:rPr lang="en-US" altLang="zh-CN" dirty="0">
                <a:latin typeface="Gill Sans MT" panose="020B0502020104020203" pitchFamily="34" charset="0"/>
                <a:ea typeface="Microsoft YaHei" panose="020B0503020204020204" pitchFamily="34" charset="-122"/>
              </a:rPr>
              <a:t>bit</a:t>
            </a:r>
            <a:r>
              <a:rPr lang="zh-CN" altLang="en-US" dirty="0">
                <a:latin typeface="Gill Sans MT" panose="020B0502020104020203" pitchFamily="34" charset="0"/>
                <a:ea typeface="Microsoft YaHei" panose="020B0503020204020204" pitchFamily="34" charset="-122"/>
              </a:rPr>
              <a:t> 位数 </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利用硬件提供稀疏计算</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轻量化网络模型 </a:t>
            </a:r>
            <a:r>
              <a:rPr lang="en-US" altLang="zh-CN" b="1" dirty="0">
                <a:latin typeface="Gill Sans MT" panose="020B0502020104020203" pitchFamily="34" charset="0"/>
                <a:ea typeface="Microsoft YaHei" panose="020B0503020204020204" pitchFamily="34" charset="-122"/>
              </a:rPr>
              <a:t>Model</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Slim</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复杂卷积计算（小型卷积核，</a:t>
            </a:r>
            <a:r>
              <a:rPr lang="en-US" altLang="zh-CN" dirty="0">
                <a:latin typeface="Gill Sans MT" panose="020B0502020104020203" pitchFamily="34" charset="0"/>
                <a:ea typeface="Microsoft YaHei" panose="020B0503020204020204" pitchFamily="34" charset="-122"/>
              </a:rPr>
              <a:t>e.g.</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1x1</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复用卷积核内存信息（</a:t>
            </a:r>
            <a:r>
              <a:rPr lang="en-US" altLang="zh-CN" dirty="0">
                <a:latin typeface="Gill Sans MT" panose="020B0502020104020203" pitchFamily="34" charset="0"/>
                <a:ea typeface="Microsoft YaHei" panose="020B0503020204020204" pitchFamily="34" charset="-122"/>
              </a:rPr>
              <a:t>Reuse</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Convolution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marL="457200" indent="-457200">
              <a:lnSpc>
                <a:spcPct val="140000"/>
              </a:lnSpc>
              <a:buSzPct val="100000"/>
              <a:buFont typeface="+mj-lt"/>
              <a:buAutoNum type="arabicPeriod"/>
            </a:pPr>
            <a:r>
              <a:rPr lang="zh-CN" altLang="en-US" b="1" dirty="0">
                <a:latin typeface="Gill Sans MT" panose="020B0502020104020203" pitchFamily="34" charset="0"/>
                <a:ea typeface="Microsoft YaHei" panose="020B0503020204020204" pitchFamily="34" charset="-122"/>
              </a:rPr>
              <a:t>大模型分布式并行 </a:t>
            </a:r>
            <a:r>
              <a:rPr lang="en-US" altLang="zh-CN" b="1" dirty="0">
                <a:latin typeface="Gill Sans MT" panose="020B0502020104020203" pitchFamily="34" charset="0"/>
                <a:ea typeface="Microsoft YaHei" panose="020B0503020204020204" pitchFamily="34" charset="-122"/>
              </a:rPr>
              <a:t>Foundation</a:t>
            </a:r>
            <a:r>
              <a:rPr lang="zh-CN" altLang="en-US" b="1" dirty="0">
                <a:latin typeface="Gill Sans MT" panose="020B0502020104020203" pitchFamily="34" charset="0"/>
                <a:ea typeface="Microsoft YaHei" panose="020B0503020204020204" pitchFamily="34" charset="-122"/>
              </a:rPr>
              <a:t> </a:t>
            </a:r>
            <a:r>
              <a:rPr lang="en-US" altLang="zh-CN" b="1" dirty="0">
                <a:latin typeface="Gill Sans MT" panose="020B0502020104020203" pitchFamily="34" charset="0"/>
                <a:ea typeface="Microsoft YaHei" panose="020B0503020204020204" pitchFamily="34" charset="-122"/>
              </a:rPr>
              <a:t>Model</a:t>
            </a: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大内存容量、高速互联带宽</a:t>
            </a:r>
            <a:endParaRPr lang="en-US" altLang="zh-CN" dirty="0">
              <a:latin typeface="Gill Sans MT" panose="020B0502020104020203" pitchFamily="34" charset="0"/>
              <a:ea typeface="Microsoft YaHei" panose="020B0503020204020204" pitchFamily="34" charset="-122"/>
            </a:endParaRPr>
          </a:p>
          <a:p>
            <a:pPr marL="694190" lvl="1" indent="-457200">
              <a:lnSpc>
                <a:spcPct val="140000"/>
              </a:lnSpc>
              <a:buSzPct val="100000"/>
            </a:pPr>
            <a:r>
              <a:rPr lang="zh-CN" altLang="en-US" dirty="0">
                <a:latin typeface="Gill Sans MT" panose="020B0502020104020203" pitchFamily="34" charset="0"/>
                <a:ea typeface="Microsoft YaHei" panose="020B0503020204020204" pitchFamily="34" charset="-122"/>
              </a:rPr>
              <a:t>专用大模型</a:t>
            </a:r>
            <a:r>
              <a:rPr lang="en-US" altLang="zh-CN" dirty="0">
                <a:latin typeface="Gill Sans MT" panose="020B0502020104020203" pitchFamily="34" charset="0"/>
                <a:ea typeface="Microsoft YaHei" panose="020B0503020204020204" pitchFamily="34" charset="-122"/>
              </a:rPr>
              <a:t>DSA</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IP</a:t>
            </a:r>
            <a:r>
              <a:rPr lang="zh-CN" altLang="en-US" dirty="0">
                <a:latin typeface="Gill Sans MT" panose="020B0502020104020203" pitchFamily="34" charset="0"/>
                <a:ea typeface="Microsoft YaHei" panose="020B0503020204020204" pitchFamily="34" charset="-122"/>
              </a:rPr>
              <a:t>模块，提供低比特快速计算</a:t>
            </a:r>
          </a:p>
        </p:txBody>
      </p:sp>
    </p:spTree>
    <p:extLst>
      <p:ext uri="{BB962C8B-B14F-4D97-AF65-F5344CB8AC3E}">
        <p14:creationId xmlns:p14="http://schemas.microsoft.com/office/powerpoint/2010/main" val="215996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r>
              <a:rPr kumimoji="1" lang="en-US" altLang="zh-CN" sz="1200" dirty="0">
                <a:solidFill>
                  <a:srgbClr val="00FA00"/>
                </a:solidFill>
                <a:hlinkClick r:id="rId2">
                  <a:extLst>
                    <a:ext uri="{A12FA001-AC4F-418D-AE19-62706E023703}">
                      <ahyp:hlinkClr xmlns:ahyp="http://schemas.microsoft.com/office/drawing/2018/hyperlinkcolor" val="tx"/>
                    </a:ext>
                  </a:extLst>
                </a:hlinkClick>
              </a:rPr>
              <a:t>https://www.knime.com/blog/a-friendly-introduction-to-deep-neural-networks</a:t>
            </a:r>
            <a:endParaRPr kumimoji="1" lang="en-US" altLang="zh-CN" sz="1200" dirty="0">
              <a:solidFill>
                <a:srgbClr val="00FA00"/>
              </a:solidFill>
            </a:endParaRPr>
          </a:p>
          <a:p>
            <a:pPr marL="457200" indent="-457200">
              <a:buFont typeface="+mj-lt"/>
              <a:buAutoNum type="arabicPeriod"/>
            </a:pPr>
            <a:r>
              <a:rPr kumimoji="1" lang="en-US" altLang="zh-CN" sz="1200" dirty="0">
                <a:solidFill>
                  <a:srgbClr val="00FA00"/>
                </a:solidFill>
                <a:hlinkClick r:id="rId3">
                  <a:extLst>
                    <a:ext uri="{A12FA001-AC4F-418D-AE19-62706E023703}">
                      <ahyp:hlinkClr xmlns:ahyp="http://schemas.microsoft.com/office/drawing/2018/hyperlinkcolor" val="tx"/>
                    </a:ext>
                  </a:extLst>
                </a:hlinkClick>
              </a:rPr>
              <a:t>https://machine-learning.paperspace.com/wiki/activation-function</a:t>
            </a:r>
            <a:endParaRPr kumimoji="1" lang="en-US" altLang="zh-CN" sz="1200" dirty="0">
              <a:solidFill>
                <a:srgbClr val="00FA00"/>
              </a:solidFill>
            </a:endParaRPr>
          </a:p>
          <a:p>
            <a:pPr marL="457200" indent="-457200">
              <a:buFont typeface="+mj-lt"/>
              <a:buAutoNum type="arabicPeriod"/>
            </a:pPr>
            <a:r>
              <a:rPr kumimoji="1" lang="en-US" altLang="zh-CN" sz="1200" dirty="0">
                <a:solidFill>
                  <a:srgbClr val="00FA00"/>
                </a:solidFill>
                <a:hlinkClick r:id="rId4">
                  <a:extLst>
                    <a:ext uri="{A12FA001-AC4F-418D-AE19-62706E023703}">
                      <ahyp:hlinkClr xmlns:ahyp="http://schemas.microsoft.com/office/drawing/2018/hyperlinkcolor" val="tx"/>
                    </a:ext>
                  </a:extLst>
                </a:hlinkClick>
              </a:rPr>
              <a:t>https://developer.nvidia.com/blog/accelerating-ai-training-with-tf32-tensor-cores/</a:t>
            </a:r>
            <a:endParaRPr kumimoji="1" lang="en-US" altLang="zh-CN" sz="1200" dirty="0">
              <a:solidFill>
                <a:srgbClr val="00FA00"/>
              </a:solidFill>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深度学习计算模式</a:t>
            </a:r>
            <a:endParaRPr lang="en-US" altLang="zh-CN" sz="2800" b="1"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The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History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的发展和范式</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 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经典模型结构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Quantization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Pruning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模型量化与剪枝</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Efficient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轻量化网络模型</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Parallel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大模型分布式并行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轻量化网络</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模型设计</a:t>
            </a:r>
          </a:p>
        </p:txBody>
      </p:sp>
    </p:spTree>
    <p:extLst>
      <p:ext uri="{BB962C8B-B14F-4D97-AF65-F5344CB8AC3E}">
        <p14:creationId xmlns:p14="http://schemas.microsoft.com/office/powerpoint/2010/main" val="405727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8D908-F081-E240-B5E3-82E49A14CDDD}"/>
              </a:ext>
            </a:extLst>
          </p:cNvPr>
          <p:cNvSpPr>
            <a:spLocks noGrp="1"/>
          </p:cNvSpPr>
          <p:nvPr>
            <p:ph type="title"/>
          </p:nvPr>
        </p:nvSpPr>
        <p:spPr/>
        <p:txBody>
          <a:bodyPr/>
          <a:lstStyle/>
          <a:p>
            <a:r>
              <a:rPr kumimoji="1" lang="zh-CN" altLang="en-US" dirty="0"/>
              <a:t>经典的轻量级模型</a:t>
            </a:r>
          </a:p>
        </p:txBody>
      </p:sp>
      <p:sp>
        <p:nvSpPr>
          <p:cNvPr id="3" name="内容占位符 2">
            <a:extLst>
              <a:ext uri="{FF2B5EF4-FFF2-40B4-BE49-F238E27FC236}">
                <a16:creationId xmlns:a16="http://schemas.microsoft.com/office/drawing/2014/main" id="{EF3E4633-CE2D-534F-8D66-17C3A91EC87D}"/>
              </a:ext>
            </a:extLst>
          </p:cNvPr>
          <p:cNvSpPr>
            <a:spLocks noGrp="1"/>
          </p:cNvSpPr>
          <p:nvPr>
            <p:ph sz="half" idx="1"/>
          </p:nvPr>
        </p:nvSpPr>
        <p:spPr>
          <a:xfrm>
            <a:off x="623635" y="2132856"/>
            <a:ext cx="5290949" cy="3877664"/>
          </a:xfrm>
        </p:spPr>
        <p:txBody>
          <a:bodyPr/>
          <a:lstStyle/>
          <a:p>
            <a:pPr marL="457200" indent="-457200">
              <a:buFont typeface="+mj-lt"/>
              <a:buAutoNum type="arabicPeriod"/>
            </a:pPr>
            <a:r>
              <a:rPr lang="en-US" altLang="zh-CN" sz="2400" dirty="0">
                <a:latin typeface="Gill Sans MT" panose="020B0502020104020203" pitchFamily="34" charset="0"/>
              </a:rPr>
              <a:t>SqueezeNet</a:t>
            </a:r>
            <a:r>
              <a:rPr kumimoji="1" lang="zh-CN" altLang="en-US" sz="2400" dirty="0">
                <a:latin typeface="Gill Sans MT" panose="020B0502020104020203" pitchFamily="34" charset="0"/>
              </a:rPr>
              <a:t> 系列（</a:t>
            </a:r>
            <a:r>
              <a:rPr kumimoji="1" lang="en-US" altLang="zh-CN" sz="2400" dirty="0">
                <a:latin typeface="Gill Sans MT" panose="020B0502020104020203" pitchFamily="34" charset="0"/>
              </a:rPr>
              <a:t>2016</a:t>
            </a:r>
            <a:r>
              <a:rPr kumimoji="1" lang="zh-CN" altLang="en-US" sz="2400" dirty="0">
                <a:latin typeface="Gill Sans MT" panose="020B0502020104020203" pitchFamily="34" charset="0"/>
              </a:rPr>
              <a:t>）</a:t>
            </a:r>
            <a:endParaRPr kumimoji="1"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ShuffleNet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2017</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MobileNet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2017</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ESPnet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2018</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a:latin typeface="Gill Sans MT" panose="020B0502020104020203" pitchFamily="34" charset="0"/>
              </a:rPr>
              <a:t>FBNet</a:t>
            </a:r>
            <a:r>
              <a:rPr lang="zh-CN" altLang="en-US" sz="2400" dirty="0">
                <a:latin typeface="Gill Sans MT" panose="020B0502020104020203" pitchFamily="34" charset="0"/>
              </a:rPr>
              <a:t>系列（</a:t>
            </a:r>
            <a:r>
              <a:rPr lang="en-US" altLang="zh-CN" sz="2400" dirty="0">
                <a:latin typeface="Gill Sans MT" panose="020B0502020104020203" pitchFamily="34" charset="0"/>
              </a:rPr>
              <a:t>2018</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err="1">
                <a:latin typeface="Gill Sans MT" panose="020B0502020104020203" pitchFamily="34" charset="0"/>
              </a:rPr>
              <a:t>EfficientNet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2019</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r>
              <a:rPr lang="en-US" altLang="zh-CN" sz="2400" dirty="0" err="1">
                <a:latin typeface="Gill Sans MT" panose="020B0502020104020203" pitchFamily="34" charset="0"/>
              </a:rPr>
              <a:t>GhostNet</a:t>
            </a:r>
            <a:r>
              <a:rPr lang="zh-CN" altLang="en-US" sz="2400" dirty="0">
                <a:latin typeface="Gill Sans MT" panose="020B0502020104020203" pitchFamily="34" charset="0"/>
              </a:rPr>
              <a:t> 系列（</a:t>
            </a:r>
            <a:r>
              <a:rPr lang="en-US" altLang="zh-CN" sz="2400" dirty="0">
                <a:latin typeface="Gill Sans MT" panose="020B0502020104020203" pitchFamily="34" charset="0"/>
              </a:rPr>
              <a:t>2019</a:t>
            </a:r>
            <a:r>
              <a:rPr lang="zh-CN" altLang="en-US" sz="2400" dirty="0">
                <a:latin typeface="Gill Sans MT" panose="020B0502020104020203" pitchFamily="34" charset="0"/>
              </a:rPr>
              <a:t>）</a:t>
            </a:r>
            <a:endParaRPr lang="en-US" altLang="zh-CN" sz="2400" dirty="0">
              <a:latin typeface="Gill Sans MT" panose="020B0502020104020203" pitchFamily="34" charset="0"/>
            </a:endParaRPr>
          </a:p>
          <a:p>
            <a:pPr marL="457200" indent="-457200">
              <a:buFont typeface="+mj-lt"/>
              <a:buAutoNum type="arabicPeriod"/>
            </a:pPr>
            <a:endParaRPr lang="en-US" altLang="zh-CN" sz="2400" dirty="0">
              <a:latin typeface="Gill Sans MT" panose="020B0502020104020203" pitchFamily="34" charset="0"/>
            </a:endParaRPr>
          </a:p>
          <a:p>
            <a:pPr marL="457200" indent="-457200">
              <a:buFont typeface="+mj-lt"/>
              <a:buAutoNum type="arabicPeriod"/>
            </a:pPr>
            <a:endParaRPr lang="en-US" altLang="zh-CN" sz="2400" b="1" dirty="0"/>
          </a:p>
        </p:txBody>
      </p:sp>
      <p:sp>
        <p:nvSpPr>
          <p:cNvPr id="5" name="内容占位符 4">
            <a:extLst>
              <a:ext uri="{FF2B5EF4-FFF2-40B4-BE49-F238E27FC236}">
                <a16:creationId xmlns:a16="http://schemas.microsoft.com/office/drawing/2014/main" id="{484EEB2F-3B2C-F74F-B33C-059BDBF24BB8}"/>
              </a:ext>
            </a:extLst>
          </p:cNvPr>
          <p:cNvSpPr>
            <a:spLocks noGrp="1"/>
          </p:cNvSpPr>
          <p:nvPr>
            <p:ph sz="half" idx="10"/>
          </p:nvPr>
        </p:nvSpPr>
        <p:spPr>
          <a:xfrm>
            <a:off x="6296160" y="2132856"/>
            <a:ext cx="5290949" cy="3877664"/>
          </a:xfrm>
        </p:spPr>
        <p:txBody>
          <a:bodyPr/>
          <a:lstStyle/>
          <a:p>
            <a:pPr marL="457200" indent="-457200">
              <a:buFont typeface="+mj-lt"/>
              <a:buAutoNum type="arabicPeriod"/>
            </a:pPr>
            <a:r>
              <a:rPr lang="en-US" altLang="zh-CN" sz="2400" dirty="0" err="1">
                <a:latin typeface="Gill Sans MT" panose="020B0502020104020203" pitchFamily="34" charset="0"/>
              </a:rPr>
              <a:t>MobileViT</a:t>
            </a:r>
            <a:r>
              <a:rPr lang="en-US" altLang="zh-CN" sz="2400" dirty="0">
                <a:latin typeface="Gill Sans MT" panose="020B0502020104020203" pitchFamily="34" charset="0"/>
              </a:rPr>
              <a:t> （2021）</a:t>
            </a:r>
          </a:p>
          <a:p>
            <a:pPr marL="457200" indent="-457200">
              <a:buFont typeface="+mj-lt"/>
              <a:buAutoNum type="arabicPeriod"/>
            </a:pPr>
            <a:r>
              <a:rPr lang="en-US" altLang="zh-CN" sz="2400" dirty="0">
                <a:latin typeface="Gill Sans MT" panose="020B0502020104020203" pitchFamily="34" charset="0"/>
              </a:rPr>
              <a:t>Mobile-Former（2021）</a:t>
            </a:r>
          </a:p>
          <a:p>
            <a:pPr marL="457200" indent="-457200">
              <a:buFont typeface="+mj-lt"/>
              <a:buAutoNum type="arabicPeriod"/>
            </a:pPr>
            <a:r>
              <a:rPr lang="en-US" altLang="zh-CN" sz="2400" dirty="0">
                <a:latin typeface="Gill Sans MT" panose="020B0502020104020203" pitchFamily="34" charset="0"/>
              </a:rPr>
              <a:t>EfficientFormer（2022）</a:t>
            </a:r>
          </a:p>
          <a:p>
            <a:endParaRPr lang="zh-CN" altLang="en-US" sz="2400" dirty="0"/>
          </a:p>
        </p:txBody>
      </p:sp>
      <p:sp>
        <p:nvSpPr>
          <p:cNvPr id="6" name="矩形 5">
            <a:extLst>
              <a:ext uri="{FF2B5EF4-FFF2-40B4-BE49-F238E27FC236}">
                <a16:creationId xmlns:a16="http://schemas.microsoft.com/office/drawing/2014/main" id="{8DF08295-AE83-E346-8E8B-66F884820F62}"/>
              </a:ext>
            </a:extLst>
          </p:cNvPr>
          <p:cNvSpPr/>
          <p:nvPr/>
        </p:nvSpPr>
        <p:spPr>
          <a:xfrm>
            <a:off x="1705893" y="1417985"/>
            <a:ext cx="1885453" cy="523220"/>
          </a:xfrm>
          <a:prstGeom prst="rect">
            <a:avLst/>
          </a:prstGeom>
        </p:spPr>
        <p:txBody>
          <a:bodyPr wrap="none">
            <a:spAutoFit/>
          </a:bodyPr>
          <a:lstStyle/>
          <a:p>
            <a:r>
              <a:rPr lang="en-US" altLang="zh-CN" sz="2800" b="1" dirty="0">
                <a:solidFill>
                  <a:srgbClr val="374154"/>
                </a:solidFill>
                <a:latin typeface="Gill Sans MT" panose="020B0502020104020203" pitchFamily="34" charset="0"/>
                <a:ea typeface="Microsoft YaHei" panose="020B0503020204020204" pitchFamily="34" charset="-122"/>
              </a:rPr>
              <a:t>CNN</a:t>
            </a:r>
            <a:r>
              <a:rPr lang="zh-CN" altLang="en-US" sz="2800" b="1" dirty="0">
                <a:solidFill>
                  <a:srgbClr val="374154"/>
                </a:solidFill>
                <a:latin typeface="Gill Sans MT" panose="020B0502020104020203" pitchFamily="34" charset="0"/>
                <a:ea typeface="Microsoft YaHei" panose="020B0503020204020204" pitchFamily="34" charset="-122"/>
              </a:rPr>
              <a:t> 系列</a:t>
            </a:r>
            <a:endParaRPr lang="zh-CN" altLang="en-US" sz="2800" dirty="0">
              <a:solidFill>
                <a:srgbClr val="374154"/>
              </a:solidFill>
              <a:latin typeface="Gill Sans MT" panose="020B0502020104020203" pitchFamily="34" charset="0"/>
              <a:ea typeface="Microsoft YaHei" panose="020B0503020204020204" pitchFamily="34" charset="-122"/>
            </a:endParaRPr>
          </a:p>
        </p:txBody>
      </p:sp>
      <p:sp>
        <p:nvSpPr>
          <p:cNvPr id="7" name="矩形 6">
            <a:extLst>
              <a:ext uri="{FF2B5EF4-FFF2-40B4-BE49-F238E27FC236}">
                <a16:creationId xmlns:a16="http://schemas.microsoft.com/office/drawing/2014/main" id="{4EE12C1F-DF5D-324B-93AE-1A0529EC68B2}"/>
              </a:ext>
            </a:extLst>
          </p:cNvPr>
          <p:cNvSpPr/>
          <p:nvPr/>
        </p:nvSpPr>
        <p:spPr>
          <a:xfrm>
            <a:off x="6746453" y="1412776"/>
            <a:ext cx="3113032" cy="523220"/>
          </a:xfrm>
          <a:prstGeom prst="rect">
            <a:avLst/>
          </a:prstGeom>
        </p:spPr>
        <p:txBody>
          <a:bodyPr wrap="none">
            <a:spAutoFit/>
          </a:bodyPr>
          <a:lstStyle/>
          <a:p>
            <a:r>
              <a:rPr lang="en-US" altLang="zh-CN" sz="2800" b="1" dirty="0">
                <a:solidFill>
                  <a:srgbClr val="374154"/>
                </a:solidFill>
                <a:latin typeface="Gill Sans MT" panose="020B0502020104020203" pitchFamily="34" charset="0"/>
                <a:ea typeface="Microsoft YaHei" panose="020B0503020204020204" pitchFamily="34" charset="-122"/>
              </a:rPr>
              <a:t>Transformer</a:t>
            </a:r>
            <a:r>
              <a:rPr lang="zh-CN" altLang="en-US" sz="2800" b="1" dirty="0">
                <a:solidFill>
                  <a:srgbClr val="374154"/>
                </a:solidFill>
                <a:latin typeface="Gill Sans MT" panose="020B0502020104020203" pitchFamily="34" charset="0"/>
                <a:ea typeface="Microsoft YaHei" panose="020B0503020204020204" pitchFamily="34" charset="-122"/>
              </a:rPr>
              <a:t> 系列</a:t>
            </a:r>
            <a:endParaRPr lang="zh-CN" altLang="en-US"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95181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A5786709-EE84-6246-8894-346479D0105F}"/>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561033" y="3789040"/>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内容占位符 7">
            <a:extLst>
              <a:ext uri="{FF2B5EF4-FFF2-40B4-BE49-F238E27FC236}">
                <a16:creationId xmlns:a16="http://schemas.microsoft.com/office/drawing/2014/main" id="{60ACCC46-FF2D-174C-AFD3-BCD3967736FA}"/>
              </a:ext>
            </a:extLst>
          </p:cNvPr>
          <p:cNvPicPr>
            <a:picLocks noGrp="1" noChangeAspect="1"/>
          </p:cNvPicPr>
          <p:nvPr>
            <p:ph sz="half" idx="4294967295"/>
          </p:nvPr>
        </p:nvPicPr>
        <p:blipFill>
          <a:blip r:embed="rId3" cstate="screen">
            <a:extLst>
              <a:ext uri="{28A0092B-C50C-407E-A947-70E740481C1C}">
                <a14:useLocalDpi xmlns:a14="http://schemas.microsoft.com/office/drawing/2010/main"/>
              </a:ext>
            </a:extLst>
          </a:blip>
          <a:stretch>
            <a:fillRect/>
          </a:stretch>
        </p:blipFill>
        <p:spPr>
          <a:xfrm>
            <a:off x="7106493" y="765704"/>
            <a:ext cx="3840163" cy="215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42D7C2EF-5608-4948-9CC3-70B164DB8D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8462" y="3789040"/>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698B66C1-E6A8-5349-A5BA-EE6AFA7CF6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65933" y="765704"/>
            <a:ext cx="3840000" cy="21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7285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409928B-5A5C-2F43-B07D-CA9DB6272860}"/>
              </a:ext>
            </a:extLst>
          </p:cNvPr>
          <p:cNvSpPr>
            <a:spLocks noGrp="1"/>
          </p:cNvSpPr>
          <p:nvPr>
            <p:ph type="title"/>
          </p:nvPr>
        </p:nvSpPr>
        <p:spPr/>
        <p:txBody>
          <a:bodyPr/>
          <a:lstStyle/>
          <a:p>
            <a:r>
              <a:rPr lang="zh-CN" altLang="en-US" dirty="0"/>
              <a:t>轻量化网络 </a:t>
            </a:r>
            <a:r>
              <a:rPr lang="en-US" altLang="zh-CN" dirty="0"/>
              <a:t>Efficient</a:t>
            </a:r>
            <a:r>
              <a:rPr lang="zh-CN" altLang="en-US" dirty="0"/>
              <a:t> </a:t>
            </a:r>
            <a:r>
              <a:rPr lang="en-US" altLang="zh-CN" dirty="0"/>
              <a:t>DNN</a:t>
            </a:r>
            <a:r>
              <a:rPr lang="zh-CN" altLang="en-US" dirty="0"/>
              <a:t> </a:t>
            </a:r>
            <a:r>
              <a:rPr lang="en-US" altLang="zh-CN"/>
              <a:t>Models</a:t>
            </a:r>
            <a:endParaRPr lang="zh-CN" altLang="en-US" dirty="0"/>
          </a:p>
        </p:txBody>
      </p:sp>
      <p:sp>
        <p:nvSpPr>
          <p:cNvPr id="7" name="内容占位符 6">
            <a:extLst>
              <a:ext uri="{FF2B5EF4-FFF2-40B4-BE49-F238E27FC236}">
                <a16:creationId xmlns:a16="http://schemas.microsoft.com/office/drawing/2014/main" id="{0D45B67F-C207-E043-91B6-B8692B07D656}"/>
              </a:ext>
            </a:extLst>
          </p:cNvPr>
          <p:cNvSpPr>
            <a:spLocks noGrp="1"/>
          </p:cNvSpPr>
          <p:nvPr>
            <p:ph sz="half" idx="1"/>
          </p:nvPr>
        </p:nvSpPr>
        <p:spPr>
          <a:xfrm>
            <a:off x="623635" y="1412776"/>
            <a:ext cx="10963473" cy="1440160"/>
          </a:xfrm>
        </p:spPr>
        <p:txBody>
          <a:bodyPr/>
          <a:lstStyle/>
          <a:p>
            <a:r>
              <a:rPr lang="zh-CN" altLang="en-US" b="1" dirty="0">
                <a:latin typeface="Gill Sans MT" panose="020B0502020104020203" pitchFamily="34" charset="0"/>
              </a:rPr>
              <a:t>设计轻量化网络模型主要</a:t>
            </a:r>
            <a:r>
              <a:rPr lang="en-US" altLang="zh-CN" b="1" dirty="0">
                <a:latin typeface="Gill Sans MT" panose="020B0502020104020203" pitchFamily="34" charset="0"/>
              </a:rPr>
              <a:t>2</a:t>
            </a:r>
            <a:r>
              <a:rPr lang="zh-CN" altLang="en-US" b="1" dirty="0">
                <a:latin typeface="Gill Sans MT" panose="020B0502020104020203" pitchFamily="34" charset="0"/>
              </a:rPr>
              <a:t>个方法：</a:t>
            </a:r>
            <a:endParaRPr lang="en-US" altLang="zh-CN" b="1" dirty="0">
              <a:latin typeface="Gill Sans MT" panose="020B0502020104020203" pitchFamily="34" charset="0"/>
            </a:endParaRPr>
          </a:p>
          <a:p>
            <a:pPr lvl="1"/>
            <a:r>
              <a:rPr lang="zh-CN" altLang="en-US" dirty="0">
                <a:latin typeface="Gill Sans MT" panose="020B0502020104020203" pitchFamily="34" charset="0"/>
              </a:rPr>
              <a:t>通过改变网络模型不同层的</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或者卷积方式</a:t>
            </a:r>
            <a:endParaRPr lang="en-US" altLang="zh-CN" dirty="0">
              <a:latin typeface="Gill Sans MT" panose="020B0502020104020203" pitchFamily="34" charset="0"/>
            </a:endParaRPr>
          </a:p>
          <a:p>
            <a:pPr lvl="1"/>
            <a:r>
              <a:rPr lang="zh-CN" altLang="en-US" dirty="0">
                <a:latin typeface="Gill Sans MT" panose="020B0502020104020203" pitchFamily="34" charset="0"/>
              </a:rPr>
              <a:t>通过 </a:t>
            </a:r>
            <a:r>
              <a:rPr lang="en-US" altLang="zh-CN" dirty="0">
                <a:latin typeface="Gill Sans MT" panose="020B0502020104020203" pitchFamily="34" charset="0"/>
              </a:rPr>
              <a:t>Neural</a:t>
            </a:r>
            <a:r>
              <a:rPr lang="zh-CN" altLang="en-US" dirty="0">
                <a:latin typeface="Gill Sans MT" panose="020B0502020104020203" pitchFamily="34" charset="0"/>
              </a:rPr>
              <a:t> </a:t>
            </a:r>
            <a:r>
              <a:rPr lang="en-US" altLang="zh-CN" dirty="0">
                <a:latin typeface="Gill Sans MT" panose="020B0502020104020203" pitchFamily="34" charset="0"/>
              </a:rPr>
              <a:t>Architecture</a:t>
            </a:r>
            <a:r>
              <a:rPr lang="zh-CN" altLang="en-US" dirty="0">
                <a:latin typeface="Gill Sans MT" panose="020B0502020104020203" pitchFamily="34" charset="0"/>
              </a:rPr>
              <a:t> </a:t>
            </a:r>
            <a:r>
              <a:rPr lang="en-US" altLang="zh-CN" dirty="0">
                <a:latin typeface="Gill Sans MT" panose="020B0502020104020203" pitchFamily="34" charset="0"/>
              </a:rPr>
              <a:t>Search(NAS)</a:t>
            </a:r>
            <a:r>
              <a:rPr lang="zh-CN" altLang="en-US" dirty="0">
                <a:latin typeface="Gill Sans MT" panose="020B0502020104020203" pitchFamily="34" charset="0"/>
              </a:rPr>
              <a:t> 来搜索更轻量化的网络模型</a:t>
            </a:r>
          </a:p>
        </p:txBody>
      </p:sp>
      <p:pic>
        <p:nvPicPr>
          <p:cNvPr id="3" name="图片 2">
            <a:extLst>
              <a:ext uri="{FF2B5EF4-FFF2-40B4-BE49-F238E27FC236}">
                <a16:creationId xmlns:a16="http://schemas.microsoft.com/office/drawing/2014/main" id="{7326C799-CA9E-B148-97D1-F97B1CF7D2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1837" y="3294241"/>
            <a:ext cx="4104456" cy="1496782"/>
          </a:xfrm>
          <a:prstGeom prst="rect">
            <a:avLst/>
          </a:prstGeom>
        </p:spPr>
      </p:pic>
      <p:pic>
        <p:nvPicPr>
          <p:cNvPr id="8" name="图片 7">
            <a:extLst>
              <a:ext uri="{FF2B5EF4-FFF2-40B4-BE49-F238E27FC236}">
                <a16:creationId xmlns:a16="http://schemas.microsoft.com/office/drawing/2014/main" id="{01FA28F1-7575-DC47-938B-4001FA31A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8461" y="3222233"/>
            <a:ext cx="3672408" cy="1585294"/>
          </a:xfrm>
          <a:prstGeom prst="rect">
            <a:avLst/>
          </a:prstGeom>
        </p:spPr>
      </p:pic>
      <p:sp>
        <p:nvSpPr>
          <p:cNvPr id="10" name="矩形 9">
            <a:extLst>
              <a:ext uri="{FF2B5EF4-FFF2-40B4-BE49-F238E27FC236}">
                <a16:creationId xmlns:a16="http://schemas.microsoft.com/office/drawing/2014/main" id="{D2FAABD8-C7DE-7943-92FE-A65E040F2157}"/>
              </a:ext>
            </a:extLst>
          </p:cNvPr>
          <p:cNvSpPr/>
          <p:nvPr/>
        </p:nvSpPr>
        <p:spPr>
          <a:xfrm>
            <a:off x="1305620" y="5157192"/>
            <a:ext cx="3640633" cy="707886"/>
          </a:xfrm>
          <a:prstGeom prst="rect">
            <a:avLst/>
          </a:prstGeom>
        </p:spPr>
        <p:txBody>
          <a:bodyPr wrap="square">
            <a:spAutoFit/>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Decompose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large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filters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smaller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filters</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
        <p:nvSpPr>
          <p:cNvPr id="11" name="矩形 10">
            <a:extLst>
              <a:ext uri="{FF2B5EF4-FFF2-40B4-BE49-F238E27FC236}">
                <a16:creationId xmlns:a16="http://schemas.microsoft.com/office/drawing/2014/main" id="{ED5044B9-763D-A043-946C-68771136E23C}"/>
              </a:ext>
            </a:extLst>
          </p:cNvPr>
          <p:cNvSpPr/>
          <p:nvPr/>
        </p:nvSpPr>
        <p:spPr>
          <a:xfrm>
            <a:off x="6922244" y="5157192"/>
            <a:ext cx="3640633" cy="707886"/>
          </a:xfrm>
          <a:prstGeom prst="rect">
            <a:avLst/>
          </a:prstGeom>
        </p:spPr>
        <p:txBody>
          <a:bodyPr wrap="square">
            <a:spAutoFit/>
          </a:bodyPr>
          <a:lstStyle/>
          <a:p>
            <a:pPr algn="ctr"/>
            <a:r>
              <a:rPr lang="en-US" altLang="zh-CN" sz="2000" dirty="0">
                <a:solidFill>
                  <a:srgbClr val="374154"/>
                </a:solidFill>
                <a:latin typeface="Gill Sans MT" panose="020B0502020104020203" pitchFamily="34" charset="0"/>
                <a:ea typeface="Microsoft YaHei" panose="020B0503020204020204" pitchFamily="34" charset="-122"/>
              </a:rPr>
              <a:t>Reduce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channels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before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large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filter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convolution</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81084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409928B-5A5C-2F43-B07D-CA9DB6272860}"/>
              </a:ext>
            </a:extLst>
          </p:cNvPr>
          <p:cNvSpPr>
            <a:spLocks noGrp="1"/>
          </p:cNvSpPr>
          <p:nvPr>
            <p:ph type="title"/>
          </p:nvPr>
        </p:nvSpPr>
        <p:spPr/>
        <p:txBody>
          <a:bodyPr/>
          <a:lstStyle/>
          <a:p>
            <a:r>
              <a:rPr lang="zh-CN" altLang="en-US" dirty="0"/>
              <a:t>轻量化网络 </a:t>
            </a:r>
            <a:r>
              <a:rPr lang="en-US" altLang="zh-CN" dirty="0"/>
              <a:t>Efficient</a:t>
            </a:r>
            <a:r>
              <a:rPr lang="zh-CN" altLang="en-US" dirty="0"/>
              <a:t> </a:t>
            </a:r>
            <a:r>
              <a:rPr lang="en-US" altLang="zh-CN" dirty="0"/>
              <a:t>DNN</a:t>
            </a:r>
            <a:r>
              <a:rPr lang="zh-CN" altLang="en-US" dirty="0"/>
              <a:t> </a:t>
            </a:r>
            <a:r>
              <a:rPr lang="en-US" altLang="zh-CN"/>
              <a:t>Models</a:t>
            </a:r>
            <a:endParaRPr lang="zh-CN" altLang="en-US" dirty="0"/>
          </a:p>
        </p:txBody>
      </p:sp>
      <p:sp>
        <p:nvSpPr>
          <p:cNvPr id="7" name="内容占位符 6">
            <a:extLst>
              <a:ext uri="{FF2B5EF4-FFF2-40B4-BE49-F238E27FC236}">
                <a16:creationId xmlns:a16="http://schemas.microsoft.com/office/drawing/2014/main" id="{0D45B67F-C207-E043-91B6-B8692B07D656}"/>
              </a:ext>
            </a:extLst>
          </p:cNvPr>
          <p:cNvSpPr>
            <a:spLocks noGrp="1"/>
          </p:cNvSpPr>
          <p:nvPr>
            <p:ph sz="half" idx="1"/>
          </p:nvPr>
        </p:nvSpPr>
        <p:spPr>
          <a:xfrm>
            <a:off x="623635" y="1412776"/>
            <a:ext cx="10963473" cy="1440160"/>
          </a:xfrm>
        </p:spPr>
        <p:txBody>
          <a:bodyPr/>
          <a:lstStyle/>
          <a:p>
            <a:r>
              <a:rPr lang="zh-CN" altLang="en-US" b="1" dirty="0">
                <a:latin typeface="Gill Sans MT" panose="020B0502020104020203" pitchFamily="34" charset="0"/>
              </a:rPr>
              <a:t>设计轻量化网络模型主要</a:t>
            </a:r>
            <a:r>
              <a:rPr lang="en-US" altLang="zh-CN" b="1" dirty="0">
                <a:latin typeface="Gill Sans MT" panose="020B0502020104020203" pitchFamily="34" charset="0"/>
              </a:rPr>
              <a:t>2</a:t>
            </a:r>
            <a:r>
              <a:rPr lang="zh-CN" altLang="en-US" b="1" dirty="0">
                <a:latin typeface="Gill Sans MT" panose="020B0502020104020203" pitchFamily="34" charset="0"/>
              </a:rPr>
              <a:t>个方法：</a:t>
            </a:r>
            <a:endParaRPr lang="en-US" altLang="zh-CN" b="1" dirty="0">
              <a:latin typeface="Gill Sans MT" panose="020B0502020104020203" pitchFamily="34" charset="0"/>
            </a:endParaRPr>
          </a:p>
          <a:p>
            <a:pPr lvl="1"/>
            <a:r>
              <a:rPr lang="zh-CN" altLang="en-US" dirty="0">
                <a:latin typeface="Gill Sans MT" panose="020B0502020104020203" pitchFamily="34" charset="0"/>
              </a:rPr>
              <a:t>通过改变网络模型不同层的</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或者卷积方式</a:t>
            </a:r>
            <a:endParaRPr lang="en-US" altLang="zh-CN" dirty="0">
              <a:latin typeface="Gill Sans MT" panose="020B0502020104020203" pitchFamily="34" charset="0"/>
            </a:endParaRPr>
          </a:p>
          <a:p>
            <a:pPr lvl="1"/>
            <a:r>
              <a:rPr lang="zh-CN" altLang="en-US" dirty="0">
                <a:latin typeface="Gill Sans MT" panose="020B0502020104020203" pitchFamily="34" charset="0"/>
              </a:rPr>
              <a:t>通过 </a:t>
            </a:r>
            <a:r>
              <a:rPr lang="en-US" altLang="zh-CN" dirty="0">
                <a:latin typeface="Gill Sans MT" panose="020B0502020104020203" pitchFamily="34" charset="0"/>
              </a:rPr>
              <a:t>Neural</a:t>
            </a:r>
            <a:r>
              <a:rPr lang="zh-CN" altLang="en-US" dirty="0">
                <a:latin typeface="Gill Sans MT" panose="020B0502020104020203" pitchFamily="34" charset="0"/>
              </a:rPr>
              <a:t> </a:t>
            </a:r>
            <a:r>
              <a:rPr lang="en-US" altLang="zh-CN" dirty="0">
                <a:latin typeface="Gill Sans MT" panose="020B0502020104020203" pitchFamily="34" charset="0"/>
              </a:rPr>
              <a:t>Architecture</a:t>
            </a:r>
            <a:r>
              <a:rPr lang="zh-CN" altLang="en-US" dirty="0">
                <a:latin typeface="Gill Sans MT" panose="020B0502020104020203" pitchFamily="34" charset="0"/>
              </a:rPr>
              <a:t> </a:t>
            </a:r>
            <a:r>
              <a:rPr lang="en-US" altLang="zh-CN" dirty="0">
                <a:latin typeface="Gill Sans MT" panose="020B0502020104020203" pitchFamily="34" charset="0"/>
              </a:rPr>
              <a:t>Search(NAS)</a:t>
            </a:r>
            <a:r>
              <a:rPr lang="zh-CN" altLang="en-US" dirty="0">
                <a:latin typeface="Gill Sans MT" panose="020B0502020104020203" pitchFamily="34" charset="0"/>
              </a:rPr>
              <a:t> 来搜索更轻量化的网络模型</a:t>
            </a:r>
          </a:p>
        </p:txBody>
      </p:sp>
      <p:graphicFrame>
        <p:nvGraphicFramePr>
          <p:cNvPr id="9" name="表格 8">
            <a:extLst>
              <a:ext uri="{FF2B5EF4-FFF2-40B4-BE49-F238E27FC236}">
                <a16:creationId xmlns:a16="http://schemas.microsoft.com/office/drawing/2014/main" id="{7346B471-D551-7A4A-AE3C-3A8CE9223704}"/>
              </a:ext>
            </a:extLst>
          </p:cNvPr>
          <p:cNvGraphicFramePr>
            <a:graphicFrameLocks noGrp="1"/>
          </p:cNvGraphicFramePr>
          <p:nvPr>
            <p:extLst>
              <p:ext uri="{D42A27DB-BD31-4B8C-83A1-F6EECF244321}">
                <p14:modId xmlns:p14="http://schemas.microsoft.com/office/powerpoint/2010/main" val="4081812205"/>
              </p:ext>
            </p:extLst>
          </p:nvPr>
        </p:nvGraphicFramePr>
        <p:xfrm>
          <a:off x="1399751" y="3429000"/>
          <a:ext cx="9397260" cy="1972824"/>
        </p:xfrm>
        <a:graphic>
          <a:graphicData uri="http://schemas.openxmlformats.org/drawingml/2006/table">
            <a:tbl>
              <a:tblPr firstRow="1" bandRow="1">
                <a:tableStyleId>{EB344D84-9AFB-497E-A393-DC336BA19D2E}</a:tableStyleId>
              </a:tblPr>
              <a:tblGrid>
                <a:gridCol w="1566210">
                  <a:extLst>
                    <a:ext uri="{9D8B030D-6E8A-4147-A177-3AD203B41FA5}">
                      <a16:colId xmlns:a16="http://schemas.microsoft.com/office/drawing/2014/main" val="879110882"/>
                    </a:ext>
                  </a:extLst>
                </a:gridCol>
                <a:gridCol w="1566210">
                  <a:extLst>
                    <a:ext uri="{9D8B030D-6E8A-4147-A177-3AD203B41FA5}">
                      <a16:colId xmlns:a16="http://schemas.microsoft.com/office/drawing/2014/main" val="3694758093"/>
                    </a:ext>
                  </a:extLst>
                </a:gridCol>
                <a:gridCol w="1566210">
                  <a:extLst>
                    <a:ext uri="{9D8B030D-6E8A-4147-A177-3AD203B41FA5}">
                      <a16:colId xmlns:a16="http://schemas.microsoft.com/office/drawing/2014/main" val="3906056527"/>
                    </a:ext>
                  </a:extLst>
                </a:gridCol>
                <a:gridCol w="1566210">
                  <a:extLst>
                    <a:ext uri="{9D8B030D-6E8A-4147-A177-3AD203B41FA5}">
                      <a16:colId xmlns:a16="http://schemas.microsoft.com/office/drawing/2014/main" val="1433820593"/>
                    </a:ext>
                  </a:extLst>
                </a:gridCol>
                <a:gridCol w="1566210">
                  <a:extLst>
                    <a:ext uri="{9D8B030D-6E8A-4147-A177-3AD203B41FA5}">
                      <a16:colId xmlns:a16="http://schemas.microsoft.com/office/drawing/2014/main" val="1902318410"/>
                    </a:ext>
                  </a:extLst>
                </a:gridCol>
                <a:gridCol w="1566210">
                  <a:extLst>
                    <a:ext uri="{9D8B030D-6E8A-4147-A177-3AD203B41FA5}">
                      <a16:colId xmlns:a16="http://schemas.microsoft.com/office/drawing/2014/main" val="2334106822"/>
                    </a:ext>
                  </a:extLst>
                </a:gridCol>
              </a:tblGrid>
              <a:tr h="657608">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Models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Year</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Accuracy</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Layers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Weights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MACs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657608">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AlexNet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2012</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80.4%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8</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61M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724M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657608">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MobileNet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2017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89.5%</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28</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569M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bl>
          </a:graphicData>
        </a:graphic>
      </p:graphicFrame>
    </p:spTree>
    <p:extLst>
      <p:ext uri="{BB962C8B-B14F-4D97-AF65-F5344CB8AC3E}">
        <p14:creationId xmlns:p14="http://schemas.microsoft.com/office/powerpoint/2010/main" val="1243534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4415F39-A30B-334F-BE40-E55C651AE245}"/>
              </a:ext>
            </a:extLst>
          </p:cNvPr>
          <p:cNvSpPr>
            <a:spLocks noGrp="1"/>
          </p:cNvSpPr>
          <p:nvPr>
            <p:ph type="title"/>
          </p:nvPr>
        </p:nvSpPr>
        <p:spPr/>
        <p:txBody>
          <a:bodyPr/>
          <a:lstStyle/>
          <a:p>
            <a:r>
              <a:rPr lang="zh-CN" altLang="en-US" dirty="0"/>
              <a:t>减少空间大小 </a:t>
            </a:r>
            <a:r>
              <a:rPr lang="en-US" altLang="zh-CN" dirty="0"/>
              <a:t>Reduce</a:t>
            </a:r>
            <a:r>
              <a:rPr lang="zh-CN" altLang="en-US" dirty="0"/>
              <a:t> </a:t>
            </a:r>
            <a:r>
              <a:rPr lang="en-US" altLang="zh-CN" dirty="0"/>
              <a:t>Spatial</a:t>
            </a:r>
            <a:r>
              <a:rPr lang="zh-CN" altLang="en-US" dirty="0"/>
              <a:t> </a:t>
            </a:r>
            <a:r>
              <a:rPr lang="en-US" altLang="zh-CN" dirty="0"/>
              <a:t>Size:</a:t>
            </a:r>
            <a:r>
              <a:rPr lang="zh-CN" altLang="en-US" dirty="0"/>
              <a:t> </a:t>
            </a:r>
            <a:r>
              <a:rPr lang="en-US" altLang="zh-CN" dirty="0"/>
              <a:t>Stacked</a:t>
            </a:r>
            <a:r>
              <a:rPr lang="zh-CN" altLang="en-US" dirty="0"/>
              <a:t> </a:t>
            </a:r>
            <a:r>
              <a:rPr lang="en-US" altLang="zh-CN" dirty="0"/>
              <a:t>Filter</a:t>
            </a:r>
            <a:endParaRPr lang="zh-CN" altLang="en-US" dirty="0"/>
          </a:p>
        </p:txBody>
      </p:sp>
      <p:pic>
        <p:nvPicPr>
          <p:cNvPr id="8" name="图片 7">
            <a:extLst>
              <a:ext uri="{FF2B5EF4-FFF2-40B4-BE49-F238E27FC236}">
                <a16:creationId xmlns:a16="http://schemas.microsoft.com/office/drawing/2014/main" id="{A353B04E-1D3A-D048-953F-347BABF47F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18144" y="1196752"/>
            <a:ext cx="8240108" cy="2262908"/>
          </a:xfrm>
          <a:prstGeom prst="rect">
            <a:avLst/>
          </a:prstGeom>
        </p:spPr>
      </p:pic>
      <p:sp>
        <p:nvSpPr>
          <p:cNvPr id="9" name="矩形 8">
            <a:extLst>
              <a:ext uri="{FF2B5EF4-FFF2-40B4-BE49-F238E27FC236}">
                <a16:creationId xmlns:a16="http://schemas.microsoft.com/office/drawing/2014/main" id="{176AB683-A1B8-9B47-8A81-8EBADF70EA46}"/>
              </a:ext>
            </a:extLst>
          </p:cNvPr>
          <p:cNvSpPr/>
          <p:nvPr/>
        </p:nvSpPr>
        <p:spPr>
          <a:xfrm>
            <a:off x="411932" y="2238752"/>
            <a:ext cx="2878137" cy="961353"/>
          </a:xfrm>
          <a:prstGeom prst="rect">
            <a:avLst/>
          </a:prstGeom>
        </p:spPr>
        <p:txBody>
          <a:bodyPr wrap="square">
            <a:spAutoFit/>
          </a:bodyPr>
          <a:lstStyle/>
          <a:p>
            <a:pPr algn="ctr">
              <a:lnSpc>
                <a:spcPct val="150000"/>
              </a:lnSpc>
            </a:pPr>
            <a:r>
              <a:rPr lang="en-US" altLang="zh-CN" sz="2000" dirty="0">
                <a:solidFill>
                  <a:srgbClr val="374154"/>
                </a:solidFill>
                <a:latin typeface="Gill Sans MT" panose="020B0502020104020203" pitchFamily="34" charset="0"/>
                <a:ea typeface="Microsoft YaHei" panose="020B0503020204020204" pitchFamily="34" charset="-122"/>
              </a:rPr>
              <a:t>GoogleNet</a:t>
            </a:r>
          </a:p>
          <a:p>
            <a:pPr algn="ctr">
              <a:lnSpc>
                <a:spcPct val="150000"/>
              </a:lnSpc>
            </a:pPr>
            <a:r>
              <a:rPr lang="en-US" altLang="zh-CN" sz="2000" dirty="0">
                <a:solidFill>
                  <a:srgbClr val="374154"/>
                </a:solidFill>
                <a:latin typeface="Gill Sans MT" panose="020B0502020104020203" pitchFamily="34" charset="0"/>
                <a:ea typeface="Microsoft YaHei" panose="020B0503020204020204" pitchFamily="34" charset="-122"/>
              </a:rPr>
              <a:t>InceptionNet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V3</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pic>
        <p:nvPicPr>
          <p:cNvPr id="11" name="图片 10">
            <a:extLst>
              <a:ext uri="{FF2B5EF4-FFF2-40B4-BE49-F238E27FC236}">
                <a16:creationId xmlns:a16="http://schemas.microsoft.com/office/drawing/2014/main" id="{CF7ECD7E-7FF1-5344-A829-B63A0E273F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38028" y="3767274"/>
            <a:ext cx="8220224" cy="2301028"/>
          </a:xfrm>
          <a:prstGeom prst="rect">
            <a:avLst/>
          </a:prstGeom>
        </p:spPr>
      </p:pic>
      <p:sp>
        <p:nvSpPr>
          <p:cNvPr id="12" name="矩形 11">
            <a:extLst>
              <a:ext uri="{FF2B5EF4-FFF2-40B4-BE49-F238E27FC236}">
                <a16:creationId xmlns:a16="http://schemas.microsoft.com/office/drawing/2014/main" id="{A64C3E4D-DC1F-1943-8AAA-ABF55D173C91}"/>
              </a:ext>
            </a:extLst>
          </p:cNvPr>
          <p:cNvSpPr/>
          <p:nvPr/>
        </p:nvSpPr>
        <p:spPr>
          <a:xfrm>
            <a:off x="376922" y="4904266"/>
            <a:ext cx="2878137" cy="499689"/>
          </a:xfrm>
          <a:prstGeom prst="rect">
            <a:avLst/>
          </a:prstGeom>
        </p:spPr>
        <p:txBody>
          <a:bodyPr wrap="square">
            <a:spAutoFit/>
          </a:bodyPr>
          <a:lstStyle/>
          <a:p>
            <a:pPr algn="ctr">
              <a:lnSpc>
                <a:spcPct val="150000"/>
              </a:lnSpc>
            </a:pPr>
            <a:r>
              <a:rPr lang="en-US" altLang="zh-CN" sz="2000" dirty="0">
                <a:solidFill>
                  <a:srgbClr val="374154"/>
                </a:solidFill>
                <a:latin typeface="Gill Sans MT" panose="020B0502020104020203" pitchFamily="34" charset="0"/>
                <a:ea typeface="Microsoft YaHei" panose="020B0503020204020204" pitchFamily="34" charset="-122"/>
              </a:rPr>
              <a:t>VGG</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34617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35185</TotalTime>
  <Words>950</Words>
  <Application>Microsoft Macintosh PowerPoint</Application>
  <PresentationFormat>自定义</PresentationFormat>
  <Paragraphs>143</Paragraphs>
  <Slides>28</Slides>
  <Notes>3</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经典的轻量级模型</vt:lpstr>
      <vt:lpstr>PowerPoint 演示文稿</vt:lpstr>
      <vt:lpstr>轻量化网络 Efficient DNN Models</vt:lpstr>
      <vt:lpstr>轻量化网络 Efficient DNN Models</vt:lpstr>
      <vt:lpstr>减少空间大小 Reduce Spatial Size: Stacked Filter</vt:lpstr>
      <vt:lpstr>减少 Channels：Group of Filters/1x1 Convolution</vt:lpstr>
      <vt:lpstr>减少 Filters(M): Feature Map Reuse</vt:lpstr>
      <vt:lpstr>AI 计算模式思考 (III)</vt:lpstr>
      <vt:lpstr>PowerPoint 演示文稿</vt:lpstr>
      <vt:lpstr>PowerPoint 演示文稿</vt:lpstr>
      <vt:lpstr>AI vs. Machine Learning vs. Deep Learning.</vt:lpstr>
      <vt:lpstr>大模型的时代来临</vt:lpstr>
      <vt:lpstr>PowerPoint 演示文稿</vt:lpstr>
      <vt:lpstr>Data parallelism, DP</vt:lpstr>
      <vt:lpstr>Fully Sharded Data Parallel, FSDP</vt:lpstr>
      <vt:lpstr>PowerPoint 演示文稿</vt:lpstr>
      <vt:lpstr>Megatron-LM 语言大模型</vt:lpstr>
      <vt:lpstr>Megatron-LM 语言大模型</vt:lpstr>
      <vt:lpstr>Megatron-LM 语言大模型</vt:lpstr>
      <vt:lpstr>Megatron-LM 语言大模型</vt:lpstr>
      <vt:lpstr>AI 计算模式思考 (IV)</vt:lpstr>
      <vt:lpstr>AI 计算模式思考 Summary</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5799</cp:revision>
  <dcterms:created xsi:type="dcterms:W3CDTF">2015-01-14T10:38:57Z</dcterms:created>
  <dcterms:modified xsi:type="dcterms:W3CDTF">2023-03-10T16:03:11Z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